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0" r:id="rId5"/>
  </p:sldMasterIdLst>
  <p:notesMasterIdLst>
    <p:notesMasterId r:id="rId39"/>
  </p:notesMasterIdLst>
  <p:sldIdLst>
    <p:sldId id="256" r:id="rId6"/>
    <p:sldId id="833" r:id="rId7"/>
    <p:sldId id="831" r:id="rId8"/>
    <p:sldId id="828" r:id="rId9"/>
    <p:sldId id="829" r:id="rId10"/>
    <p:sldId id="834" r:id="rId11"/>
    <p:sldId id="836" r:id="rId12"/>
    <p:sldId id="279" r:id="rId13"/>
    <p:sldId id="261" r:id="rId14"/>
    <p:sldId id="259" r:id="rId15"/>
    <p:sldId id="832" r:id="rId16"/>
    <p:sldId id="823" r:id="rId17"/>
    <p:sldId id="280" r:id="rId18"/>
    <p:sldId id="827" r:id="rId19"/>
    <p:sldId id="264" r:id="rId20"/>
    <p:sldId id="271" r:id="rId21"/>
    <p:sldId id="835" r:id="rId22"/>
    <p:sldId id="821" r:id="rId23"/>
    <p:sldId id="262" r:id="rId24"/>
    <p:sldId id="839" r:id="rId25"/>
    <p:sldId id="820" r:id="rId26"/>
    <p:sldId id="272" r:id="rId27"/>
    <p:sldId id="269" r:id="rId28"/>
    <p:sldId id="813" r:id="rId29"/>
    <p:sldId id="840" r:id="rId30"/>
    <p:sldId id="837" r:id="rId31"/>
    <p:sldId id="838" r:id="rId32"/>
    <p:sldId id="841" r:id="rId33"/>
    <p:sldId id="842" r:id="rId34"/>
    <p:sldId id="843" r:id="rId35"/>
    <p:sldId id="815" r:id="rId36"/>
    <p:sldId id="284" r:id="rId37"/>
    <p:sldId id="275" r:id="rId38"/>
  </p:sldIdLst>
  <p:sldSz cx="12192000" cy="6858000"/>
  <p:notesSz cx="6858000" cy="1276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ckson, Candace" initials="JC" lastIdx="7" clrIdx="0">
    <p:extLst>
      <p:ext uri="{19B8F6BF-5375-455C-9EA6-DF929625EA0E}">
        <p15:presenceInfo xmlns:p15="http://schemas.microsoft.com/office/powerpoint/2012/main" userId="S::candace.jackson@kingcounty.gov::423bdbe5-79c8-45ab-9347-24e9e6e9961c" providerId="AD"/>
      </p:ext>
    </p:extLst>
  </p:cmAuthor>
  <p:cmAuthor id="2" name="Herman, Augusta" initials="HA" lastIdx="1" clrIdx="1">
    <p:extLst>
      <p:ext uri="{19B8F6BF-5375-455C-9EA6-DF929625EA0E}">
        <p15:presenceInfo xmlns:p15="http://schemas.microsoft.com/office/powerpoint/2012/main" userId="S::auherman@kingcounty.gov::bf318624-38f9-4b96-9bed-72fa228abe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14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E28C8-74F4-4A82-8470-8A7EB6194E16}" v="91" dt="2020-03-10T01:00:03.930"/>
    <p1510:client id="{FBBC7B08-D1F0-E082-3C4B-B736CF05DBCB}" v="45" dt="2020-03-09T16:58:30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62304" autoAdjust="0"/>
  </p:normalViewPr>
  <p:slideViewPr>
    <p:cSldViewPr snapToGrid="0">
      <p:cViewPr varScale="1">
        <p:scale>
          <a:sx n="43" d="100"/>
          <a:sy n="43" d="100"/>
        </p:scale>
        <p:origin x="1592" y="36"/>
      </p:cViewPr>
      <p:guideLst/>
    </p:cSldViewPr>
  </p:slideViewPr>
  <p:outlineViewPr>
    <p:cViewPr>
      <p:scale>
        <a:sx n="33" d="100"/>
        <a:sy n="33" d="100"/>
      </p:scale>
      <p:origin x="0" y="-114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540" y="-86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1"/>
            <a:ext cx="3106052" cy="3502441"/>
          </a:xfrm>
          <a:prstGeom prst="rect">
            <a:avLst/>
          </a:prstGeom>
        </p:spPr>
        <p:txBody>
          <a:bodyPr vert="horz" lIns="187705" tIns="93854" rIns="187705" bIns="93854" rtlCol="0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60109" y="1"/>
            <a:ext cx="3106052" cy="3502441"/>
          </a:xfrm>
          <a:prstGeom prst="rect">
            <a:avLst/>
          </a:prstGeom>
        </p:spPr>
        <p:txBody>
          <a:bodyPr vert="horz" lIns="187705" tIns="93854" rIns="187705" bIns="93854" rtlCol="0"/>
          <a:lstStyle>
            <a:lvl1pPr algn="r">
              <a:defRPr sz="2400"/>
            </a:lvl1pPr>
          </a:lstStyle>
          <a:p>
            <a:fld id="{496BCE73-A2A6-42DD-B9DE-5E60E2576C11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7351375" y="8724900"/>
            <a:ext cx="41876663" cy="23555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7705" tIns="93854" rIns="187705" bIns="9385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6791" y="33594342"/>
            <a:ext cx="5734246" cy="27486287"/>
          </a:xfrm>
          <a:prstGeom prst="rect">
            <a:avLst/>
          </a:prstGeom>
        </p:spPr>
        <p:txBody>
          <a:bodyPr vert="horz" lIns="187705" tIns="93854" rIns="187705" bIns="9385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66304012"/>
            <a:ext cx="3106052" cy="3502433"/>
          </a:xfrm>
          <a:prstGeom prst="rect">
            <a:avLst/>
          </a:prstGeom>
        </p:spPr>
        <p:txBody>
          <a:bodyPr vert="horz" lIns="187705" tIns="93854" rIns="187705" bIns="93854" rtlCol="0" anchor="b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60109" y="66304012"/>
            <a:ext cx="3106052" cy="3502433"/>
          </a:xfrm>
          <a:prstGeom prst="rect">
            <a:avLst/>
          </a:prstGeom>
        </p:spPr>
        <p:txBody>
          <a:bodyPr vert="horz" lIns="187705" tIns="93854" rIns="187705" bIns="93854" rtlCol="0" anchor="b"/>
          <a:lstStyle>
            <a:lvl1pPr algn="r">
              <a:defRPr sz="2400"/>
            </a:lvl1pPr>
          </a:lstStyle>
          <a:p>
            <a:fld id="{86C2A821-6A30-42BD-8BF0-F7BD7E5D0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22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92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877059"/>
            <a:endParaRPr lang="en-US" dirty="0" smtClean="0">
              <a:effectLst/>
            </a:endParaRPr>
          </a:p>
          <a:p>
            <a:pPr defTabSz="1877059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27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43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34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 </a:t>
            </a:r>
          </a:p>
          <a:p>
            <a:endParaRPr lang="en-US" dirty="0">
              <a:cs typeface="Calibri" panose="020F050202020403020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41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3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53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693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5386" indent="-345386">
              <a:buFont typeface="Arial"/>
              <a:buChar char="•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09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03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18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01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98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Read the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821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8466" indent="-358466">
              <a:buFont typeface="Arial" panose="020B0604020202020204" pitchFamily="34" charset="0"/>
              <a:buChar char="•"/>
            </a:pPr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15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04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426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805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091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998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6459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21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12F21-BC5B-4C91-B886-B415932F5073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Last Updated: February 13, 2020</a:t>
            </a:r>
          </a:p>
        </p:txBody>
      </p:sp>
    </p:spTree>
    <p:extLst>
      <p:ext uri="{BB962C8B-B14F-4D97-AF65-F5344CB8AC3E}">
        <p14:creationId xmlns:p14="http://schemas.microsoft.com/office/powerpoint/2010/main" val="19136530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25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information about workplace rights.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842059"/>
            <a:fld id="{86C2A821-6A30-42BD-8BF0-F7BD7E5D0F6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842059"/>
              <a:t>31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35425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aren’t subscribed to PH website, please do that immediately and encourage others to. </a:t>
            </a:r>
          </a:p>
          <a:p>
            <a:endParaRPr lang="en-US" dirty="0"/>
          </a:p>
          <a:p>
            <a:r>
              <a:rPr lang="en-US" dirty="0"/>
              <a:t>Blog provides more context and rationale around recommended measures.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1842059"/>
            <a:fld id="{86C2A821-6A30-42BD-8BF0-F7BD7E5D0F6D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1842059"/>
              <a:t>32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12732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55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</a:t>
            </a:r>
            <a:r>
              <a:rPr lang="en-US" baseline="0" dirty="0" smtClean="0"/>
              <a:t> the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56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24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to keep</a:t>
            </a:r>
            <a:r>
              <a:rPr lang="en-US" baseline="0" dirty="0" smtClean="0"/>
              <a:t> the virus from spreading we have issued new guidance.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55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5386" indent="-345386">
              <a:buFont typeface="Arial"/>
              <a:buChar char="•"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06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0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2A821-6A30-42BD-8BF0-F7BD7E5D0F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7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4FA8-8E78-47FA-811F-F86A8930E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3629D-3FF0-467C-B853-ED3595427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B77BC-71B5-4FD9-8CA1-42D255AF5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940-3225-4044-A02B-F39B3837101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8EF59-B520-473F-975E-BD303080F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AAEA-FEDB-4843-9FB4-2A58E5A64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9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603D6-068C-4CB4-88B7-32745591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02C42-DAA2-4E8A-965B-379F14C56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7CE2B-4054-474F-B397-50D82C0DE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940-3225-4044-A02B-F39B3837101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51A43-E2FE-4BF8-A868-F8470C7A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0BE58-B8EF-488F-A57A-ED9C4845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0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287535-1C4A-4D49-A298-FCDF33DD7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4C0973-7190-4F9E-9568-094EB9190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52154-6C6A-4466-BAD3-41BEF738E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940-3225-4044-A02B-F39B3837101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72B91-E1CB-4949-B5A4-A9BF18E79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882F1-7B45-45C2-97F2-C40DDEFC8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71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4FA8-8E78-47FA-811F-F86A8930E4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3629D-3FF0-467C-B853-ED3595427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B77BC-71B5-4FD9-8CA1-42D255AF5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7F60-BD40-47B3-9FF9-0EA475F01164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8EF59-B520-473F-975E-BD303080F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0AAEA-FEDB-4843-9FB4-2A58E5A64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34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FB9DC-FDA3-49A3-8CEF-1B3C83F6F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96E8F-C7A1-4A1A-AA19-5388E9F3B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E58BF-198F-4B64-AA97-0E8692DF7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02EC-9258-44C6-BA1A-90F51FD80DDA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30EB1-D910-431F-A71E-73D0AF5E5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CD62E-A9A9-4FE4-A2A8-50C06E765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91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59C7D-EA54-4F6D-B237-B0BA015B0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122E0-A4CC-4471-889B-64B667480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1BE25-3808-4A6B-90D5-9B4BED71E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E0AB-4C6D-4BDB-98C8-D4BDEF41F7A8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3056C-8D95-4E60-977D-78F0C82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5EE53-4ED9-49D3-9A1A-DBA1FA574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77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E57F8-462F-4680-8794-2348D505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38676-1FFE-406F-AB01-5A4645C76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5A0F6-7C98-4946-B4B3-8F0FD47C0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D3354-C8E8-4C48-912E-C10CBA082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F7D6-CB1C-436C-A7FC-6A1509A81CB2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8E8A1-95F2-4DA0-A51B-350613D2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B7F2F-AF48-4882-A23C-619CEFBF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19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3CEFE-F7A8-4E70-BE51-B1FAF84BA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DF86C-28DB-4322-952D-5335FB8A1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95BE8-0285-4D14-87FD-41326C8C0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C4C0B-4FED-44D3-B6D0-4C740D79E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C6AE22-4EBC-4053-8D45-A1C1EE801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C82EB6-E948-4517-8292-3E2A7C06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85CB-6A37-4360-886B-43771704136D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C671E-8BDE-4E52-9A98-FCAF4B02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48ACB-66AD-4DAC-9386-D54E8515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688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8419F-7874-4A04-BC5C-6BFB33538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F4F73E-C339-4D47-B28E-77C8254B8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88C7C-9BF7-4A55-B8D3-531D406A42E0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2ACBC8-B2AA-4A30-89E2-82189603B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616A1-EBA2-4366-91CC-C2E55A00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88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C2CCAA-5458-44BC-B307-C00B59C9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25BB-2222-4C83-B829-927A1A0FED9F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57B1BF-60FA-4ACD-B7F6-A628FEBD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19C9D-DAB4-4685-92BA-A4ED0B46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952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D2FB8-440A-4561-8477-5BED8827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3FE57-98F6-4450-9BD0-01634BA65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149CE-9096-4DA0-89A2-0ACA10C9E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0DC97-B0A8-45F8-AD8B-4AA57A1C0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E859-4483-4449-B6B4-F76F3149B86D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473D3-869B-4E2F-A334-A95496844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CCD43-379D-4070-A645-A85ABC95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2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FB9DC-FDA3-49A3-8CEF-1B3C83F6F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96E8F-C7A1-4A1A-AA19-5388E9F3B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E58BF-198F-4B64-AA97-0E8692DF7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940-3225-4044-A02B-F39B3837101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30EB1-D910-431F-A71E-73D0AF5E5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CD62E-A9A9-4FE4-A2A8-50C06E765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63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C74FB-8132-4837-9106-81199B86F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D3922A-F28D-4984-890B-22C6BA3F0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D5F885-E55D-48A5-9EC3-998568770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6E469-1003-4871-97FF-EE8F2DDD3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9658E-3107-42B6-923E-E15C86150E27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81F0D-CB97-47B3-B2D7-B3DC2BC4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B0D0D-5EE1-43BD-8273-EA5FA9EC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67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603D6-068C-4CB4-88B7-32745591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02C42-DAA2-4E8A-965B-379F14C56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7CE2B-4054-474F-B397-50D82C0DE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A6ED9-2273-436F-AC0D-4FFF46990DB1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51A43-E2FE-4BF8-A868-F8470C7A2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0BE58-B8EF-488F-A57A-ED9C4845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113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287535-1C4A-4D49-A298-FCDF33DD7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4C0973-7190-4F9E-9568-094EB9190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52154-6C6A-4466-BAD3-41BEF738E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D621-B347-4A77-B9CB-C4A5C32763E3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72B91-E1CB-4949-B5A4-A9BF18E79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882F1-7B45-45C2-97F2-C40DDEFC8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15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59C7D-EA54-4F6D-B237-B0BA015B0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122E0-A4CC-4471-889B-64B667480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1BE25-3808-4A6B-90D5-9B4BED71E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940-3225-4044-A02B-F39B3837101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3056C-8D95-4E60-977D-78F0C8232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5EE53-4ED9-49D3-9A1A-DBA1FA574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09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E57F8-462F-4680-8794-2348D505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38676-1FFE-406F-AB01-5A4645C76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5A0F6-7C98-4946-B4B3-8F0FD47C0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D3354-C8E8-4C48-912E-C10CBA082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940-3225-4044-A02B-F39B3837101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8E8A1-95F2-4DA0-A51B-350613D2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B7F2F-AF48-4882-A23C-619CEFBF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7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3CEFE-F7A8-4E70-BE51-B1FAF84BA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DF86C-28DB-4322-952D-5335FB8A1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95BE8-0285-4D14-87FD-41326C8C0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C4C0B-4FED-44D3-B6D0-4C740D79E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C6AE22-4EBC-4053-8D45-A1C1EE801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C82EB6-E948-4517-8292-3E2A7C06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940-3225-4044-A02B-F39B3837101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C671E-8BDE-4E52-9A98-FCAF4B02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48ACB-66AD-4DAC-9386-D54E8515E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7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8419F-7874-4A04-BC5C-6BFB33538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F4F73E-C339-4D47-B28E-77C8254B8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940-3225-4044-A02B-F39B3837101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2ACBC8-B2AA-4A30-89E2-82189603B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616A1-EBA2-4366-91CC-C2E55A00A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0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C2CCAA-5458-44BC-B307-C00B59C9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940-3225-4044-A02B-F39B3837101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57B1BF-60FA-4ACD-B7F6-A628FEBD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19C9D-DAB4-4685-92BA-A4ED0B46C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0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D2FB8-440A-4561-8477-5BED8827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3FE57-98F6-4450-9BD0-01634BA65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149CE-9096-4DA0-89A2-0ACA10C9E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0DC97-B0A8-45F8-AD8B-4AA57A1C0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940-3225-4044-A02B-F39B3837101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473D3-869B-4E2F-A334-A95496844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CCD43-379D-4070-A645-A85ABC95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1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C74FB-8132-4837-9106-81199B86F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D3922A-F28D-4984-890B-22C6BA3F0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D5F885-E55D-48A5-9EC3-9985687709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6E469-1003-4871-97FF-EE8F2DDD3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F940-3225-4044-A02B-F39B3837101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81F0D-CB97-47B3-B2D7-B3DC2BC4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B0D0D-5EE1-43BD-8273-EA5FA9ECB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68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8691-8C93-4794-8B57-ED6C3079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75C46-1E8A-4BAC-90DA-68F16661B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41AD8-5384-4EC6-8EA1-CD8683EB2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FF940-3225-4044-A02B-F39B38371017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6E145-5BA9-4CC8-AA37-EB716F21A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268E0-AD43-403E-B27F-63A36D572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DFB55-3B5D-4506-BBD8-A7A7A2430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3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8691-8C93-4794-8B57-ED6C3079D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75C46-1E8A-4BAC-90DA-68F16661B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41AD8-5384-4EC6-8EA1-CD8683EB2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D3902-24E9-4258-941B-353497807F00}" type="datetime1">
              <a:rPr lang="en-US" smtClean="0"/>
              <a:t>3/19/2020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6E145-5BA9-4CC8-AA37-EB716F21A7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268E0-AD43-403E-B27F-63A36D572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DFB55-3B5D-4506-BBD8-A7A7A2430F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3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csels/dsepd/ss1978/lesson1/section11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community/organizations/cleaning-disinfection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odworksnw.org/coronaviru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gcounty.gov/depts/health/locations.asp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ngcounty.gov/depts/health/communicable-diseases/disease-control/novel-coronavirus/anti-stigma.asp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Vm455V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ngcounty.gov/covid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c.gov/coronavirus/2019-ncov/communication/index.html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ttle.gov/mayor/covid-19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dc.gov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onavirus.wa.gov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gcounty.gov/COVID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about:blank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Kirsten.Wysen@kingcounty.gov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ebra.Baker@Kingcounty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D30AF8C5-7D2D-4F05-A4F7-470203543331}"/>
              </a:ext>
            </a:extLst>
          </p:cNvPr>
          <p:cNvGrpSpPr/>
          <p:nvPr/>
        </p:nvGrpSpPr>
        <p:grpSpPr>
          <a:xfrm>
            <a:off x="-74229" y="-152401"/>
            <a:ext cx="933565" cy="7134225"/>
            <a:chOff x="0" y="0"/>
            <a:chExt cx="2489507" cy="14478000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B13A48ED-AE0F-4A28-BA75-F48D9A9946DC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A83B8946-17A1-49A8-ACBB-46F0BFCA9AEA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grpSp>
        <p:nvGrpSpPr>
          <p:cNvPr id="7" name="Group 2">
            <a:extLst>
              <a:ext uri="{FF2B5EF4-FFF2-40B4-BE49-F238E27FC236}">
                <a16:creationId xmlns:a16="http://schemas.microsoft.com/office/drawing/2014/main" id="{113672AD-6973-41DF-8BD3-1988F9210EE5}"/>
              </a:ext>
            </a:extLst>
          </p:cNvPr>
          <p:cNvGrpSpPr/>
          <p:nvPr/>
        </p:nvGrpSpPr>
        <p:grpSpPr>
          <a:xfrm rot="-10800000">
            <a:off x="11258434" y="-68960"/>
            <a:ext cx="933566" cy="7117460"/>
            <a:chOff x="0" y="0"/>
            <a:chExt cx="2489507" cy="14478000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91CB5428-209F-4CB4-AE82-56B2A015B7B8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06D41098-B7D4-475A-8716-A101486A8DFD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sp>
        <p:nvSpPr>
          <p:cNvPr id="10" name="TextBox 11">
            <a:extLst>
              <a:ext uri="{FF2B5EF4-FFF2-40B4-BE49-F238E27FC236}">
                <a16:creationId xmlns:a16="http://schemas.microsoft.com/office/drawing/2014/main" id="{8722B37F-1854-466C-BA13-CA8A0BA0420B}"/>
              </a:ext>
            </a:extLst>
          </p:cNvPr>
          <p:cNvSpPr txBox="1"/>
          <p:nvPr/>
        </p:nvSpPr>
        <p:spPr>
          <a:xfrm>
            <a:off x="2492432" y="2540149"/>
            <a:ext cx="7207135" cy="25873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400" b="1" dirty="0">
                <a:solidFill>
                  <a:srgbClr val="FF914D"/>
                </a:solidFill>
              </a:rPr>
              <a:t>Novel Coronavirus Outreach </a:t>
            </a:r>
            <a:endParaRPr lang="en-US" sz="5400" b="1" dirty="0" smtClean="0">
              <a:solidFill>
                <a:srgbClr val="FF914D"/>
              </a:solidFill>
            </a:endParaRPr>
          </a:p>
          <a:p>
            <a:pPr algn="ctr">
              <a:lnSpc>
                <a:spcPts val="5000"/>
              </a:lnSpc>
            </a:pPr>
            <a:r>
              <a:rPr lang="en-US" sz="5400" b="1" dirty="0" smtClean="0">
                <a:solidFill>
                  <a:srgbClr val="FF914D"/>
                </a:solidFill>
              </a:rPr>
              <a:t>Presentation</a:t>
            </a:r>
            <a:endParaRPr lang="en-US" sz="5400" b="1" dirty="0">
              <a:solidFill>
                <a:srgbClr val="FF914D"/>
              </a:solidFill>
            </a:endParaRPr>
          </a:p>
          <a:p>
            <a:pPr algn="ctr">
              <a:lnSpc>
                <a:spcPts val="5000"/>
              </a:lnSpc>
            </a:pPr>
            <a:endParaRPr lang="en-US" sz="5400" b="1" dirty="0">
              <a:solidFill>
                <a:srgbClr val="FF914D"/>
              </a:solidFill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4070606B-FD5A-42EC-88B8-45E1C7A0EB4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98067" y="4573494"/>
            <a:ext cx="9144000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</a:pPr>
            <a:r>
              <a:rPr lang="en-US" sz="1800" b="1" dirty="0">
                <a:solidFill>
                  <a:srgbClr val="545454"/>
                </a:solidFill>
              </a:rPr>
              <a:t>Webinar March </a:t>
            </a:r>
            <a:r>
              <a:rPr lang="en-US" sz="1800" b="1" dirty="0" smtClean="0">
                <a:solidFill>
                  <a:srgbClr val="545454"/>
                </a:solidFill>
              </a:rPr>
              <a:t>20</a:t>
            </a:r>
            <a:r>
              <a:rPr lang="en-US" sz="1800" b="1" dirty="0" smtClean="0">
                <a:solidFill>
                  <a:srgbClr val="545454"/>
                </a:solidFill>
              </a:rPr>
              <a:t>, </a:t>
            </a:r>
            <a:r>
              <a:rPr lang="en-US" sz="1800" b="1" dirty="0">
                <a:solidFill>
                  <a:srgbClr val="545454"/>
                </a:solidFill>
              </a:rPr>
              <a:t>2020</a:t>
            </a:r>
            <a:endParaRPr lang="en-US" sz="1800" b="1" dirty="0">
              <a:solidFill>
                <a:srgbClr val="545454"/>
              </a:solidFill>
              <a:cs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529BDEC-0CEA-4B34-B707-C1AA615DBA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96593" y="5737672"/>
            <a:ext cx="2907582" cy="6196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2E8588A-3705-4045-A34F-ED88C0955AF0}"/>
              </a:ext>
            </a:extLst>
          </p:cNvPr>
          <p:cNvSpPr txBox="1"/>
          <p:nvPr/>
        </p:nvSpPr>
        <p:spPr>
          <a:xfrm>
            <a:off x="564953" y="5583920"/>
            <a:ext cx="5349710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600" b="1" u="sng" dirty="0">
                <a:solidFill>
                  <a:srgbClr val="545454"/>
                </a:solidFill>
                <a:cs typeface="Calibri"/>
              </a:rPr>
              <a:t>Public Health – Seattle &amp; King </a:t>
            </a:r>
            <a:r>
              <a:rPr lang="en-US" sz="1600" b="1" u="sng" dirty="0" smtClean="0">
                <a:solidFill>
                  <a:srgbClr val="545454"/>
                </a:solidFill>
                <a:cs typeface="Calibri"/>
              </a:rPr>
              <a:t>County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600" b="1" dirty="0" smtClean="0">
                <a:solidFill>
                  <a:srgbClr val="545454"/>
                </a:solidFill>
                <a:cs typeface="Calibri"/>
              </a:rPr>
              <a:t>Debra Baker – Speakers Bureau Lead</a:t>
            </a:r>
          </a:p>
          <a:p>
            <a:pPr algn="ctr">
              <a:lnSpc>
                <a:spcPts val="1959"/>
              </a:lnSpc>
              <a:spcBef>
                <a:spcPct val="0"/>
              </a:spcBef>
            </a:pPr>
            <a:endParaRPr lang="en-US" sz="1600" b="1" dirty="0">
              <a:solidFill>
                <a:srgbClr val="545454"/>
              </a:solidFill>
              <a:cs typeface="Calibri"/>
            </a:endParaRPr>
          </a:p>
          <a:p>
            <a:pPr algn="ctr">
              <a:lnSpc>
                <a:spcPts val="1959"/>
              </a:lnSpc>
              <a:spcBef>
                <a:spcPct val="0"/>
              </a:spcBef>
            </a:pPr>
            <a:endParaRPr lang="en-US" sz="1600" b="1" dirty="0">
              <a:solidFill>
                <a:srgbClr val="545454"/>
              </a:solidFill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FA1FBE9-B19F-4F33-8F4A-BD2882361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467" y="574636"/>
            <a:ext cx="27432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103E1-0FC2-4908-9F8E-537E49D7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725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914D"/>
                </a:solidFill>
              </a:rPr>
              <a:t>How </a:t>
            </a:r>
            <a:r>
              <a:rPr lang="en-US" b="1" dirty="0" smtClean="0">
                <a:solidFill>
                  <a:srgbClr val="FF914D"/>
                </a:solidFill>
              </a:rPr>
              <a:t>Does </a:t>
            </a:r>
            <a:r>
              <a:rPr lang="en-US" b="1" dirty="0">
                <a:solidFill>
                  <a:srgbClr val="FF914D"/>
                </a:solidFill>
              </a:rPr>
              <a:t>N</a:t>
            </a:r>
            <a:r>
              <a:rPr lang="en-US" b="1" dirty="0" smtClean="0">
                <a:solidFill>
                  <a:srgbClr val="FF914D"/>
                </a:solidFill>
              </a:rPr>
              <a:t>ovel </a:t>
            </a:r>
            <a:r>
              <a:rPr lang="en-US" b="1" dirty="0">
                <a:solidFill>
                  <a:srgbClr val="FF914D"/>
                </a:solidFill>
              </a:rPr>
              <a:t>C</a:t>
            </a:r>
            <a:r>
              <a:rPr lang="en-US" b="1" dirty="0" smtClean="0">
                <a:solidFill>
                  <a:srgbClr val="FF914D"/>
                </a:solidFill>
              </a:rPr>
              <a:t>oronavirus </a:t>
            </a:r>
            <a:r>
              <a:rPr lang="en-US" b="1" dirty="0">
                <a:solidFill>
                  <a:srgbClr val="FF914D"/>
                </a:solidFill>
              </a:rPr>
              <a:t>S</a:t>
            </a:r>
            <a:r>
              <a:rPr lang="en-US" b="1" dirty="0" smtClean="0">
                <a:solidFill>
                  <a:srgbClr val="FF914D"/>
                </a:solidFill>
              </a:rPr>
              <a:t>pread</a:t>
            </a:r>
            <a:r>
              <a:rPr lang="en-US" b="1" dirty="0">
                <a:solidFill>
                  <a:srgbClr val="FF914D"/>
                </a:solidFill>
              </a:rPr>
              <a:t>?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33FA18-9C56-4F1E-80A2-C89290F7B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35262" r="12548" b="7701"/>
          <a:stretch/>
        </p:blipFill>
        <p:spPr>
          <a:xfrm>
            <a:off x="2041034" y="1442829"/>
            <a:ext cx="7629009" cy="4027206"/>
          </a:xfrm>
          <a:prstGeom prst="rect">
            <a:avLst/>
          </a:prstGeom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66B82DA1-9148-470A-ADF8-CC8B0A436B26}"/>
              </a:ext>
            </a:extLst>
          </p:cNvPr>
          <p:cNvGrpSpPr/>
          <p:nvPr/>
        </p:nvGrpSpPr>
        <p:grpSpPr>
          <a:xfrm>
            <a:off x="-74229" y="-152401"/>
            <a:ext cx="933565" cy="7134225"/>
            <a:chOff x="0" y="0"/>
            <a:chExt cx="2489507" cy="14478000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08DD37CB-8612-4E44-915E-E8D489B5277E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14A6325B-0308-4B9A-A740-B5E6656E2862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762BD06-EB03-4551-9CC8-045990F9FE8A}"/>
              </a:ext>
            </a:extLst>
          </p:cNvPr>
          <p:cNvSpPr txBox="1"/>
          <p:nvPr/>
        </p:nvSpPr>
        <p:spPr>
          <a:xfrm>
            <a:off x="986451" y="5470035"/>
            <a:ext cx="973170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/>
              <a:t>Virus can live on surfaces for </a:t>
            </a:r>
            <a:r>
              <a:rPr lang="en-US" sz="2800" b="1" dirty="0" smtClean="0"/>
              <a:t>several days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What is the incubation period?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7C47F6-F0A3-4808-B628-119371DD8735}"/>
              </a:ext>
            </a:extLst>
          </p:cNvPr>
          <p:cNvSpPr txBox="1"/>
          <p:nvPr/>
        </p:nvSpPr>
        <p:spPr>
          <a:xfrm>
            <a:off x="5320383" y="3477766"/>
            <a:ext cx="13533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6ft or less</a:t>
            </a:r>
          </a:p>
        </p:txBody>
      </p:sp>
    </p:spTree>
    <p:extLst>
      <p:ext uri="{BB962C8B-B14F-4D97-AF65-F5344CB8AC3E}">
        <p14:creationId xmlns:p14="http://schemas.microsoft.com/office/powerpoint/2010/main" val="2190481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6430-F401-4E88-8668-D69F320F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914D"/>
                </a:solidFill>
              </a:rPr>
              <a:t>What </a:t>
            </a:r>
            <a:r>
              <a:rPr lang="en-US" b="1" dirty="0" smtClean="0">
                <a:solidFill>
                  <a:srgbClr val="FF914D"/>
                </a:solidFill>
              </a:rPr>
              <a:t>are Epidemic </a:t>
            </a:r>
            <a:r>
              <a:rPr lang="en-US" b="1" dirty="0">
                <a:solidFill>
                  <a:srgbClr val="FF914D"/>
                </a:solidFill>
              </a:rPr>
              <a:t>and P</a:t>
            </a:r>
            <a:r>
              <a:rPr lang="en-US" b="1" dirty="0" smtClean="0">
                <a:solidFill>
                  <a:srgbClr val="FF914D"/>
                </a:solidFill>
              </a:rPr>
              <a:t>andemic? </a:t>
            </a:r>
            <a:endParaRPr lang="en-US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66A4498-3C44-4944-8827-2F2561697E30}"/>
              </a:ext>
            </a:extLst>
          </p:cNvPr>
          <p:cNvGrpSpPr/>
          <p:nvPr/>
        </p:nvGrpSpPr>
        <p:grpSpPr>
          <a:xfrm rot="-10800000">
            <a:off x="11258434" y="-68960"/>
            <a:ext cx="933566" cy="7117460"/>
            <a:chOff x="0" y="0"/>
            <a:chExt cx="2489507" cy="1447800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FA3DDECF-9ABE-4E40-8D6B-73E1A828604F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56E2B52D-4CAF-4ABD-88DE-143AB92A6233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4945F5-4564-4726-BE5C-22714D8AC5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76" t="60846" r="65665" b="7264"/>
          <a:stretch/>
        </p:blipFill>
        <p:spPr>
          <a:xfrm>
            <a:off x="9448762" y="365125"/>
            <a:ext cx="1269987" cy="124176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Epidemic</a:t>
            </a:r>
            <a:r>
              <a:rPr lang="en-US" dirty="0" smtClean="0"/>
              <a:t> - </a:t>
            </a:r>
            <a:r>
              <a:rPr lang="en-US" dirty="0"/>
              <a:t>Outbreak (epidemic) is more local.  </a:t>
            </a:r>
            <a:r>
              <a:rPr lang="en-US" b="1" dirty="0"/>
              <a:t>Epidemic</a:t>
            </a:r>
            <a:r>
              <a:rPr lang="en-US" dirty="0"/>
              <a:t> refers to an increase, often sudden, in the number of cases of a disease above what is normally expected in that population in that area</a:t>
            </a:r>
          </a:p>
          <a:p>
            <a:endParaRPr lang="en-US" dirty="0" smtClean="0"/>
          </a:p>
          <a:p>
            <a:r>
              <a:rPr lang="en-US" b="1" dirty="0" smtClean="0"/>
              <a:t>Pandemic</a:t>
            </a:r>
            <a:r>
              <a:rPr lang="en-US" dirty="0" smtClean="0"/>
              <a:t> - </a:t>
            </a:r>
            <a:r>
              <a:rPr lang="en-US" dirty="0"/>
              <a:t>Pandemic refers to an </a:t>
            </a:r>
            <a:r>
              <a:rPr lang="en-US" b="1" dirty="0"/>
              <a:t>epidemic</a:t>
            </a:r>
            <a:r>
              <a:rPr lang="en-US" dirty="0"/>
              <a:t> that has spread over several countries or continents, usually affecting a large number of people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Source: The CDC 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www.cdc.gov/csels/dsepd/ss1978/lesson1/section11.html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5754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7C069-4D8D-4E52-B5A0-81DA4A68D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51" y="35560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914D"/>
                </a:solidFill>
              </a:rPr>
              <a:t>Slowing the Spread of Coronavirus</a:t>
            </a:r>
            <a:endParaRPr lang="en-US" dirty="0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8D685EDC-0BE1-4A67-9D39-6D9D668A5417}"/>
              </a:ext>
            </a:extLst>
          </p:cNvPr>
          <p:cNvGrpSpPr/>
          <p:nvPr/>
        </p:nvGrpSpPr>
        <p:grpSpPr>
          <a:xfrm>
            <a:off x="-74229" y="-152401"/>
            <a:ext cx="933565" cy="7134225"/>
            <a:chOff x="0" y="0"/>
            <a:chExt cx="2489507" cy="14478000"/>
          </a:xfrm>
        </p:grpSpPr>
        <p:sp>
          <p:nvSpPr>
            <p:cNvPr id="11" name="AutoShape 6">
              <a:extLst>
                <a:ext uri="{FF2B5EF4-FFF2-40B4-BE49-F238E27FC236}">
                  <a16:creationId xmlns:a16="http://schemas.microsoft.com/office/drawing/2014/main" id="{679AA016-9D6D-47A7-A915-E161052BBC49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12" name="AutoShape 7">
              <a:extLst>
                <a:ext uri="{FF2B5EF4-FFF2-40B4-BE49-F238E27FC236}">
                  <a16:creationId xmlns:a16="http://schemas.microsoft.com/office/drawing/2014/main" id="{C084918D-E6E9-4EB0-A421-69FC9C6CDDAC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357D9F16-6793-C14B-BF7B-BB65161C3090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3"/>
          <a:srcRect t="8036"/>
          <a:stretch/>
        </p:blipFill>
        <p:spPr>
          <a:xfrm>
            <a:off x="1698802" y="1425646"/>
            <a:ext cx="9645987" cy="53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34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890EB-DA10-4D25-82F8-4E4EC68F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303" y="76091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914D"/>
                </a:solidFill>
              </a:rPr>
              <a:t>Steps to </a:t>
            </a:r>
            <a:r>
              <a:rPr lang="en-US" b="1" dirty="0" smtClean="0">
                <a:solidFill>
                  <a:srgbClr val="FF914D"/>
                </a:solidFill>
              </a:rPr>
              <a:t>Reduce </a:t>
            </a:r>
            <a:r>
              <a:rPr lang="en-US" b="1" dirty="0">
                <a:solidFill>
                  <a:srgbClr val="FF914D"/>
                </a:solidFill>
              </a:rPr>
              <a:t>R</a:t>
            </a:r>
            <a:r>
              <a:rPr lang="en-US" b="1" dirty="0" smtClean="0">
                <a:solidFill>
                  <a:srgbClr val="FF914D"/>
                </a:solidFill>
              </a:rPr>
              <a:t>isk </a:t>
            </a:r>
            <a:r>
              <a:rPr lang="en-US" b="1" dirty="0">
                <a:solidFill>
                  <a:srgbClr val="FF914D"/>
                </a:solidFill>
              </a:rPr>
              <a:t>of S</a:t>
            </a:r>
            <a:r>
              <a:rPr lang="en-US" b="1" dirty="0" smtClean="0">
                <a:solidFill>
                  <a:srgbClr val="FF914D"/>
                </a:solidFill>
              </a:rPr>
              <a:t>pread </a:t>
            </a:r>
            <a:br>
              <a:rPr lang="en-US" b="1" dirty="0" smtClean="0">
                <a:solidFill>
                  <a:srgbClr val="FF914D"/>
                </a:solidFill>
              </a:rPr>
            </a:br>
            <a:r>
              <a:rPr lang="en-US" b="1" dirty="0" smtClean="0">
                <a:solidFill>
                  <a:srgbClr val="FF914D"/>
                </a:solidFill>
              </a:rPr>
              <a:t>- Have a healthy hygiene </a:t>
            </a:r>
            <a:r>
              <a:rPr lang="en-US" b="1" dirty="0">
                <a:solidFill>
                  <a:srgbClr val="FF914D"/>
                </a:solidFill>
              </a:rPr>
              <a:t>p</a:t>
            </a:r>
            <a:r>
              <a:rPr lang="en-US" b="1" dirty="0" smtClean="0">
                <a:solidFill>
                  <a:srgbClr val="FF914D"/>
                </a:solidFill>
              </a:rPr>
              <a:t>ractice-</a:t>
            </a:r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62D2200-CFEC-4B9E-ACF7-12E83C37E315}"/>
              </a:ext>
            </a:extLst>
          </p:cNvPr>
          <p:cNvGrpSpPr/>
          <p:nvPr/>
        </p:nvGrpSpPr>
        <p:grpSpPr>
          <a:xfrm>
            <a:off x="6938066" y="1233985"/>
            <a:ext cx="2290418" cy="2290418"/>
            <a:chOff x="4183270" y="1218095"/>
            <a:chExt cx="2290418" cy="2290418"/>
          </a:xfrm>
        </p:grpSpPr>
        <p:pic>
          <p:nvPicPr>
            <p:cNvPr id="20" name="Picture 20" descr="noun_cleaning_2032376.png">
              <a:extLst>
                <a:ext uri="{FF2B5EF4-FFF2-40B4-BE49-F238E27FC236}">
                  <a16:creationId xmlns:a16="http://schemas.microsoft.com/office/drawing/2014/main" id="{45D6B76C-8282-4FB5-85BE-E87E339DD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3270" y="1218095"/>
              <a:ext cx="2290418" cy="2290418"/>
            </a:xfrm>
            <a:prstGeom prst="rect">
              <a:avLst/>
            </a:prstGeom>
          </p:spPr>
        </p:pic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CE62E79E-5BE1-4653-A596-81992428D466}"/>
                </a:ext>
              </a:extLst>
            </p:cNvPr>
            <p:cNvSpPr txBox="1"/>
            <p:nvPr/>
          </p:nvSpPr>
          <p:spPr>
            <a:xfrm>
              <a:off x="4546931" y="3057519"/>
              <a:ext cx="1671304" cy="377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Clean frequently touched surfaces and objects</a:t>
              </a:r>
              <a:endParaRPr lang="en-US" dirty="0"/>
            </a:p>
          </p:txBody>
        </p:sp>
      </p:grpSp>
      <p:grpSp>
        <p:nvGrpSpPr>
          <p:cNvPr id="11" name="Group 2">
            <a:extLst>
              <a:ext uri="{FF2B5EF4-FFF2-40B4-BE49-F238E27FC236}">
                <a16:creationId xmlns:a16="http://schemas.microsoft.com/office/drawing/2014/main" id="{48801220-D0EE-4A08-8742-7238CCF27717}"/>
              </a:ext>
            </a:extLst>
          </p:cNvPr>
          <p:cNvGrpSpPr/>
          <p:nvPr/>
        </p:nvGrpSpPr>
        <p:grpSpPr>
          <a:xfrm rot="-10800000">
            <a:off x="11258434" y="-68960"/>
            <a:ext cx="933566" cy="7117460"/>
            <a:chOff x="0" y="0"/>
            <a:chExt cx="2489507" cy="14478000"/>
          </a:xfrm>
        </p:grpSpPr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FB54E1BD-586E-4418-9A8A-C4E486579BCD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13" name="AutoShape 4">
              <a:extLst>
                <a:ext uri="{FF2B5EF4-FFF2-40B4-BE49-F238E27FC236}">
                  <a16:creationId xmlns:a16="http://schemas.microsoft.com/office/drawing/2014/main" id="{F8B16D2B-BC32-4832-875E-DE9635F2FF87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9A207F-8DE2-411A-9960-B9A537B5C04B}"/>
              </a:ext>
            </a:extLst>
          </p:cNvPr>
          <p:cNvGrpSpPr/>
          <p:nvPr/>
        </p:nvGrpSpPr>
        <p:grpSpPr>
          <a:xfrm>
            <a:off x="5862730" y="4013617"/>
            <a:ext cx="1704029" cy="1836944"/>
            <a:chOff x="8016208" y="3682313"/>
            <a:chExt cx="1704029" cy="1836944"/>
          </a:xfrm>
        </p:grpSpPr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EED9FD0C-8077-4882-B5DB-0A949AD95ED9}"/>
                </a:ext>
              </a:extLst>
            </p:cNvPr>
            <p:cNvSpPr txBox="1"/>
            <p:nvPr/>
          </p:nvSpPr>
          <p:spPr>
            <a:xfrm>
              <a:off x="8016208" y="5141974"/>
              <a:ext cx="1704029" cy="3772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Vulnerable groups avoid large gatherings</a:t>
              </a:r>
            </a:p>
          </p:txBody>
        </p:sp>
        <p:pic>
          <p:nvPicPr>
            <p:cNvPr id="3" name="Graphic 3" descr="Group of people">
              <a:extLst>
                <a:ext uri="{FF2B5EF4-FFF2-40B4-BE49-F238E27FC236}">
                  <a16:creationId xmlns:a16="http://schemas.microsoft.com/office/drawing/2014/main" id="{868CCA5A-4EA2-4246-BB11-CA42C99F4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182232" y="3682313"/>
              <a:ext cx="1367481" cy="137777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4ECBAFE-C844-4EF1-8E1B-C3B7C526A33A}"/>
              </a:ext>
            </a:extLst>
          </p:cNvPr>
          <p:cNvGrpSpPr/>
          <p:nvPr/>
        </p:nvGrpSpPr>
        <p:grpSpPr>
          <a:xfrm>
            <a:off x="1038886" y="4230435"/>
            <a:ext cx="2013246" cy="1620462"/>
            <a:chOff x="1900277" y="3954348"/>
            <a:chExt cx="2013246" cy="1620462"/>
          </a:xfrm>
        </p:grpSpPr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31810344-B3AA-44BF-8640-4B6E8FC19DF4}"/>
                </a:ext>
              </a:extLst>
            </p:cNvPr>
            <p:cNvSpPr txBox="1"/>
            <p:nvPr/>
          </p:nvSpPr>
          <p:spPr>
            <a:xfrm>
              <a:off x="1900277" y="5199707"/>
              <a:ext cx="2013246" cy="3751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Stay home when </a:t>
              </a:r>
            </a:p>
            <a:p>
              <a:pPr algn="ctr">
                <a:lnSpc>
                  <a:spcPts val="1500"/>
                </a:lnSpc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you are sick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82F08E-B38E-4AE1-8C0B-44BBDD7E7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6676" t="60846" r="65665" b="7264"/>
            <a:stretch/>
          </p:blipFill>
          <p:spPr>
            <a:xfrm>
              <a:off x="2273129" y="3954348"/>
              <a:ext cx="1269987" cy="1241764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C8FBF6-9D03-48EA-842E-3F35B62D2DA0}"/>
              </a:ext>
            </a:extLst>
          </p:cNvPr>
          <p:cNvGrpSpPr/>
          <p:nvPr/>
        </p:nvGrpSpPr>
        <p:grpSpPr>
          <a:xfrm>
            <a:off x="4516022" y="1345849"/>
            <a:ext cx="1687634" cy="2179563"/>
            <a:chOff x="3466892" y="1180197"/>
            <a:chExt cx="1687634" cy="2179563"/>
          </a:xfrm>
        </p:grpSpPr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DD9131E4-8260-48D2-9690-682DA76B3352}"/>
                </a:ext>
              </a:extLst>
            </p:cNvPr>
            <p:cNvSpPr txBox="1"/>
            <p:nvPr/>
          </p:nvSpPr>
          <p:spPr>
            <a:xfrm>
              <a:off x="3602525" y="2982477"/>
              <a:ext cx="1478648" cy="3772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Practice excellent hygiene habits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E4E5057-B5EB-4080-9FCA-45A6CCC84A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" t="10053" r="77682" b="50733"/>
            <a:stretch/>
          </p:blipFill>
          <p:spPr>
            <a:xfrm>
              <a:off x="3880865" y="1180197"/>
              <a:ext cx="862571" cy="85332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A9511E4-73A7-4974-9FB5-2281877BB3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8863" t="4808" r="45622" b="49858"/>
            <a:stretch/>
          </p:blipFill>
          <p:spPr>
            <a:xfrm>
              <a:off x="4403181" y="1786837"/>
              <a:ext cx="751345" cy="109160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B591E37-C45D-472F-8933-E9AF9440B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3613" t="8215" r="2888" b="51841"/>
            <a:stretch/>
          </p:blipFill>
          <p:spPr>
            <a:xfrm>
              <a:off x="3466892" y="1963835"/>
              <a:ext cx="872790" cy="804408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8ED0EA8-62B3-4A6B-A2B2-4C9DB684BC90}"/>
              </a:ext>
            </a:extLst>
          </p:cNvPr>
          <p:cNvGrpSpPr/>
          <p:nvPr/>
        </p:nvGrpSpPr>
        <p:grpSpPr>
          <a:xfrm>
            <a:off x="1968227" y="1915124"/>
            <a:ext cx="1402295" cy="1369821"/>
            <a:chOff x="648546" y="2176670"/>
            <a:chExt cx="1402295" cy="1369821"/>
          </a:xfrm>
        </p:grpSpPr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A8C6F8D2-1441-44CC-9F70-C527620ADCCC}"/>
                </a:ext>
              </a:extLst>
            </p:cNvPr>
            <p:cNvSpPr txBox="1"/>
            <p:nvPr/>
          </p:nvSpPr>
          <p:spPr>
            <a:xfrm>
              <a:off x="648546" y="3169208"/>
              <a:ext cx="1402295" cy="377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Do not go to the emergency room</a:t>
              </a:r>
              <a:endParaRPr lang="en-US" dirty="0"/>
            </a:p>
          </p:txBody>
        </p:sp>
        <p:pic>
          <p:nvPicPr>
            <p:cNvPr id="28" name="Graphic 28" descr="Medical">
              <a:extLst>
                <a:ext uri="{FF2B5EF4-FFF2-40B4-BE49-F238E27FC236}">
                  <a16:creationId xmlns:a16="http://schemas.microsoft.com/office/drawing/2014/main" id="{B2BBF566-E6B7-476D-8023-57B66F30D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01148" y="2176670"/>
              <a:ext cx="914400" cy="9144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58B9DB4-6ED2-4B86-9D18-C5E9C9F6BE9B}"/>
              </a:ext>
            </a:extLst>
          </p:cNvPr>
          <p:cNvGrpSpPr/>
          <p:nvPr/>
        </p:nvGrpSpPr>
        <p:grpSpPr>
          <a:xfrm>
            <a:off x="8346662" y="3890616"/>
            <a:ext cx="1914940" cy="1914940"/>
            <a:chOff x="5331792" y="2974008"/>
            <a:chExt cx="1914940" cy="1914940"/>
          </a:xfrm>
        </p:grpSpPr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B7379C7C-2278-477B-BD70-4759C702F7C6}"/>
                </a:ext>
              </a:extLst>
            </p:cNvPr>
            <p:cNvSpPr txBox="1"/>
            <p:nvPr/>
          </p:nvSpPr>
          <p:spPr>
            <a:xfrm>
              <a:off x="5774979" y="4645016"/>
              <a:ext cx="1019333" cy="1849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Stay informed</a:t>
              </a:r>
            </a:p>
          </p:txBody>
        </p:sp>
        <p:pic>
          <p:nvPicPr>
            <p:cNvPr id="37" name="Picture 37" descr="noun_news_3168388.png">
              <a:extLst>
                <a:ext uri="{FF2B5EF4-FFF2-40B4-BE49-F238E27FC236}">
                  <a16:creationId xmlns:a16="http://schemas.microsoft.com/office/drawing/2014/main" id="{2AD42A96-85DA-4D33-A0CB-846BDE9E2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31792" y="2974008"/>
              <a:ext cx="1914940" cy="191494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EAF5241-5F90-48D2-A3A6-576D6558CF23}"/>
              </a:ext>
            </a:extLst>
          </p:cNvPr>
          <p:cNvGrpSpPr/>
          <p:nvPr/>
        </p:nvGrpSpPr>
        <p:grpSpPr>
          <a:xfrm>
            <a:off x="3632152" y="4014961"/>
            <a:ext cx="1626725" cy="1835600"/>
            <a:chOff x="739153" y="3913389"/>
            <a:chExt cx="1626725" cy="1835600"/>
          </a:xfrm>
        </p:grpSpPr>
        <p:sp>
          <p:nvSpPr>
            <p:cNvPr id="46" name="TextBox 12">
              <a:extLst>
                <a:ext uri="{FF2B5EF4-FFF2-40B4-BE49-F238E27FC236}">
                  <a16:creationId xmlns:a16="http://schemas.microsoft.com/office/drawing/2014/main" id="{60EABDE3-F190-4C53-A7BC-D17C920B9FEC}"/>
                </a:ext>
              </a:extLst>
            </p:cNvPr>
            <p:cNvSpPr txBox="1"/>
            <p:nvPr/>
          </p:nvSpPr>
          <p:spPr>
            <a:xfrm>
              <a:off x="739153" y="5373886"/>
              <a:ext cx="1626725" cy="37510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200" dirty="0">
                  <a:solidFill>
                    <a:srgbClr val="000000"/>
                  </a:solidFill>
                  <a:latin typeface="Calibri"/>
                  <a:cs typeface="Calibri"/>
                </a:rPr>
                <a:t>Avoid contact with people who are sick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025CF21-ACBA-472F-91BF-0214012FCC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7362" t="59925" r="21319" b="4816"/>
            <a:stretch/>
          </p:blipFill>
          <p:spPr>
            <a:xfrm>
              <a:off x="781664" y="3913389"/>
              <a:ext cx="1533219" cy="13729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3413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6430-F401-4E88-8668-D69F320F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914D"/>
                </a:solidFill>
              </a:rPr>
              <a:t>R</a:t>
            </a:r>
            <a:r>
              <a:rPr lang="en-US" b="1" dirty="0" smtClean="0">
                <a:solidFill>
                  <a:srgbClr val="FF914D"/>
                </a:solidFill>
              </a:rPr>
              <a:t>educe Risk </a:t>
            </a:r>
            <a:r>
              <a:rPr lang="en-US" b="1" dirty="0">
                <a:solidFill>
                  <a:srgbClr val="FF914D"/>
                </a:solidFill>
              </a:rPr>
              <a:t>of S</a:t>
            </a:r>
            <a:r>
              <a:rPr lang="en-US" b="1" dirty="0" smtClean="0">
                <a:solidFill>
                  <a:srgbClr val="FF914D"/>
                </a:solidFill>
              </a:rPr>
              <a:t>pread</a:t>
            </a:r>
            <a:br>
              <a:rPr lang="en-US" b="1" dirty="0" smtClean="0">
                <a:solidFill>
                  <a:srgbClr val="FF914D"/>
                </a:solidFill>
              </a:rPr>
            </a:br>
            <a:r>
              <a:rPr lang="en-US" b="1" dirty="0" smtClean="0">
                <a:solidFill>
                  <a:srgbClr val="FF914D"/>
                </a:solidFill>
              </a:rPr>
              <a:t>             </a:t>
            </a:r>
            <a:r>
              <a:rPr lang="en-US" sz="3600" b="1" dirty="0" smtClean="0">
                <a:solidFill>
                  <a:srgbClr val="FF914D"/>
                </a:solidFill>
              </a:rPr>
              <a:t>Cleaning </a:t>
            </a:r>
            <a:r>
              <a:rPr lang="en-US" sz="3600" b="1" dirty="0">
                <a:solidFill>
                  <a:srgbClr val="FF914D"/>
                </a:solidFill>
              </a:rPr>
              <a:t>and Disinfecting Surfaces</a:t>
            </a:r>
            <a:endParaRPr lang="en-US" sz="3600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66A4498-3C44-4944-8827-2F2561697E30}"/>
              </a:ext>
            </a:extLst>
          </p:cNvPr>
          <p:cNvGrpSpPr/>
          <p:nvPr/>
        </p:nvGrpSpPr>
        <p:grpSpPr>
          <a:xfrm rot="-10800000">
            <a:off x="11258434" y="-68960"/>
            <a:ext cx="933566" cy="7117460"/>
            <a:chOff x="0" y="0"/>
            <a:chExt cx="2489507" cy="1447800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FA3DDECF-9ABE-4E40-8D6B-73E1A828604F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56E2B52D-4CAF-4ABD-88DE-143AB92A6233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8B6B1D9-0EC5-4736-93C3-32BC9D435FA5}"/>
              </a:ext>
            </a:extLst>
          </p:cNvPr>
          <p:cNvSpPr txBox="1">
            <a:spLocks/>
          </p:cNvSpPr>
          <p:nvPr/>
        </p:nvSpPr>
        <p:spPr>
          <a:xfrm>
            <a:off x="743036" y="1587137"/>
            <a:ext cx="7874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Can last up to </a:t>
            </a:r>
            <a:r>
              <a:rPr lang="en-US" dirty="0" smtClean="0"/>
              <a:t>several </a:t>
            </a:r>
            <a:r>
              <a:rPr lang="en-US" dirty="0"/>
              <a:t>days on a surface</a:t>
            </a:r>
          </a:p>
          <a:p>
            <a:r>
              <a:rPr lang="en-US" dirty="0"/>
              <a:t>At least </a:t>
            </a:r>
            <a:r>
              <a:rPr lang="en-US" b="1" dirty="0"/>
              <a:t>2x per day </a:t>
            </a:r>
            <a:r>
              <a:rPr lang="en-US" dirty="0"/>
              <a:t>for frequently touched surfaces: Desktops and all work surfaces, doorknobs and door handles, Light switches and dimmer switches, computer monitors, keyboards, mice, tablets and laptops, telephone equipment, all chair rests and arms, cafeteria/eating tables and chairs, crockery, trays and cutlery, sinks, taps and kitchen areas, toilets, water fountains and drinks dispensers and vending machines, elevators and their doors and buttons.</a:t>
            </a:r>
            <a:endParaRPr lang="en-US" b="1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8A2AFD3-8326-48CE-8070-B9883FF64734}"/>
              </a:ext>
            </a:extLst>
          </p:cNvPr>
          <p:cNvSpPr/>
          <p:nvPr/>
        </p:nvSpPr>
        <p:spPr>
          <a:xfrm>
            <a:off x="838201" y="5544120"/>
            <a:ext cx="10610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Community Facilities with Suspected/Confirmed Coronavirus Disease 2019: </a:t>
            </a:r>
            <a:r>
              <a:rPr lang="en-US" sz="2400" dirty="0">
                <a:hlinkClick r:id="rId3"/>
              </a:rPr>
              <a:t>https://www.cdc.gov/coronavirus/2019-ncov/community/organizations/cleaning-disinfection.html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4" name="Picture 20" descr="noun_cleaning_2032376.png">
            <a:extLst>
              <a:ext uri="{FF2B5EF4-FFF2-40B4-BE49-F238E27FC236}">
                <a16:creationId xmlns:a16="http://schemas.microsoft.com/office/drawing/2014/main" id="{5A41E55E-34BB-47AA-A29E-4433D2CCA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6824" y="1587137"/>
            <a:ext cx="2290418" cy="229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94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6430-F401-4E88-8668-D69F320F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914D"/>
                </a:solidFill>
              </a:rPr>
              <a:t>What are </a:t>
            </a:r>
            <a:r>
              <a:rPr lang="en-US" b="1" dirty="0" smtClean="0">
                <a:solidFill>
                  <a:srgbClr val="FF914D"/>
                </a:solidFill>
              </a:rPr>
              <a:t>Isolation </a:t>
            </a:r>
            <a:r>
              <a:rPr lang="en-US" b="1" dirty="0">
                <a:solidFill>
                  <a:srgbClr val="FF914D"/>
                </a:solidFill>
              </a:rPr>
              <a:t>and </a:t>
            </a:r>
            <a:r>
              <a:rPr lang="en-US" b="1" dirty="0" smtClean="0">
                <a:solidFill>
                  <a:srgbClr val="FF914D"/>
                </a:solidFill>
              </a:rPr>
              <a:t>Quarantine</a:t>
            </a:r>
            <a:r>
              <a:rPr lang="en-US" b="1" dirty="0">
                <a:solidFill>
                  <a:srgbClr val="FF914D"/>
                </a:solidFill>
              </a:rPr>
              <a:t>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9F8F5-C476-4C73-A263-695F08DB4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59546" cy="4351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Isolation: </a:t>
            </a:r>
            <a:r>
              <a:rPr lang="en-US" dirty="0"/>
              <a:t>separation of people who are </a:t>
            </a:r>
            <a:r>
              <a:rPr lang="en-US" b="1" dirty="0"/>
              <a:t>currently ill</a:t>
            </a:r>
            <a:r>
              <a:rPr lang="en-US" dirty="0"/>
              <a:t> and able to spread the disease and who need to stay away from others in order to avoid infecting them. </a:t>
            </a:r>
          </a:p>
          <a:p>
            <a:endParaRPr lang="en-US" b="1" dirty="0"/>
          </a:p>
          <a:p>
            <a:r>
              <a:rPr lang="en-US" b="1" dirty="0"/>
              <a:t>Quarantine: </a:t>
            </a:r>
            <a:r>
              <a:rPr lang="en-US" dirty="0"/>
              <a:t>separation of people who are </a:t>
            </a:r>
            <a:r>
              <a:rPr lang="en-US" b="1" dirty="0"/>
              <a:t>not currently showing symptoms</a:t>
            </a:r>
            <a:r>
              <a:rPr lang="en-US" dirty="0"/>
              <a:t> but are at increased risk for having been exposed to an infectious disease; for people who become sick and spread the infection to others</a:t>
            </a:r>
          </a:p>
          <a:p>
            <a:endParaRPr lang="en-US" b="1" dirty="0"/>
          </a:p>
          <a:p>
            <a:r>
              <a:rPr lang="en-US" dirty="0"/>
              <a:t>Home isolation or quarantine is always the preferred </a:t>
            </a:r>
            <a:r>
              <a:rPr lang="en-US" dirty="0" smtClean="0"/>
              <a:t>choice</a:t>
            </a:r>
            <a:endParaRPr lang="en-US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66A4498-3C44-4944-8827-2F2561697E30}"/>
              </a:ext>
            </a:extLst>
          </p:cNvPr>
          <p:cNvGrpSpPr/>
          <p:nvPr/>
        </p:nvGrpSpPr>
        <p:grpSpPr>
          <a:xfrm rot="-10800000">
            <a:off x="11258434" y="-68960"/>
            <a:ext cx="933566" cy="7117460"/>
            <a:chOff x="0" y="0"/>
            <a:chExt cx="2489507" cy="1447800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FA3DDECF-9ABE-4E40-8D6B-73E1A828604F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56E2B52D-4CAF-4ABD-88DE-143AB92A6233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4945F5-4564-4726-BE5C-22714D8AC5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76" t="60846" r="65665" b="7264"/>
          <a:stretch/>
        </p:blipFill>
        <p:spPr>
          <a:xfrm>
            <a:off x="9448762" y="365125"/>
            <a:ext cx="1269987" cy="12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22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F160C-B20F-4444-8F6E-5DC913278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51" y="-68960"/>
            <a:ext cx="10055283" cy="1325563"/>
          </a:xfrm>
        </p:spPr>
        <p:txBody>
          <a:bodyPr/>
          <a:lstStyle/>
          <a:p>
            <a:r>
              <a:rPr lang="en-US" b="1" dirty="0">
                <a:solidFill>
                  <a:srgbClr val="FF914D"/>
                </a:solidFill>
              </a:rPr>
              <a:t>What can you do as an individual?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71EB6-4052-49E8-9693-0CD24F3BD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331" y="4390261"/>
            <a:ext cx="5319099" cy="4567238"/>
          </a:xfrm>
        </p:spPr>
        <p:txBody>
          <a:bodyPr>
            <a:normAutofit/>
          </a:bodyPr>
          <a:lstStyle/>
          <a:p>
            <a:r>
              <a:rPr lang="en-US" sz="2400" dirty="0"/>
              <a:t>Clean frequently touched surfaces and objects</a:t>
            </a:r>
          </a:p>
          <a:p>
            <a:r>
              <a:rPr lang="en-US" sz="2400" dirty="0"/>
              <a:t>Plan to have extra supplies of important items on hand</a:t>
            </a:r>
          </a:p>
          <a:p>
            <a:r>
              <a:rPr lang="en-US" sz="2400" dirty="0"/>
              <a:t>Plan ways to care for those at greater risk for serious complications</a:t>
            </a:r>
          </a:p>
        </p:txBody>
      </p:sp>
      <p:pic>
        <p:nvPicPr>
          <p:cNvPr id="4" name="Picture 18">
            <a:extLst>
              <a:ext uri="{FF2B5EF4-FFF2-40B4-BE49-F238E27FC236}">
                <a16:creationId xmlns:a16="http://schemas.microsoft.com/office/drawing/2014/main" id="{43EFDAEC-AD69-41A1-B20F-1D652A1DE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645" y="892631"/>
            <a:ext cx="7588125" cy="3394759"/>
          </a:xfrm>
          <a:prstGeom prst="rect">
            <a:avLst/>
          </a:prstGeom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FB35AEC1-5293-43F1-9ABE-01B1F4C7B4A9}"/>
              </a:ext>
            </a:extLst>
          </p:cNvPr>
          <p:cNvGrpSpPr/>
          <p:nvPr/>
        </p:nvGrpSpPr>
        <p:grpSpPr>
          <a:xfrm>
            <a:off x="-74229" y="-152401"/>
            <a:ext cx="933565" cy="7134225"/>
            <a:chOff x="0" y="0"/>
            <a:chExt cx="2489507" cy="14478000"/>
          </a:xfrm>
        </p:grpSpPr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44FCD2BB-6C40-43DB-9BBF-C993C28F2DE9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18417D0A-38BF-4F69-BB41-770FC8ABE951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845DF4-72CD-40D6-A2F0-9D7A66A9BC64}"/>
              </a:ext>
            </a:extLst>
          </p:cNvPr>
          <p:cNvSpPr txBox="1">
            <a:spLocks/>
          </p:cNvSpPr>
          <p:nvPr/>
        </p:nvSpPr>
        <p:spPr>
          <a:xfrm>
            <a:off x="6710795" y="4287391"/>
            <a:ext cx="5319099" cy="4567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Check on your staff</a:t>
            </a:r>
          </a:p>
          <a:p>
            <a:r>
              <a:rPr lang="en-US" sz="2400" dirty="0" smtClean="0"/>
              <a:t>Get to know your neighbors</a:t>
            </a:r>
          </a:p>
          <a:p>
            <a:r>
              <a:rPr lang="en-US" sz="2400" dirty="0" smtClean="0"/>
              <a:t>Schedule virtual time with friends and family.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2191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1476A-0493-4480-93FB-ABAC37D4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17" y="475961"/>
            <a:ext cx="10515600" cy="82636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914D"/>
                </a:solidFill>
              </a:rPr>
              <a:t>Please donate blood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56944-17F5-4AA1-8C48-7818BA068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820" y="1383247"/>
            <a:ext cx="7868907" cy="506429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Donating </a:t>
            </a:r>
            <a:r>
              <a:rPr lang="en-US" dirty="0"/>
              <a:t>blood is a safe activity. </a:t>
            </a:r>
            <a:endParaRPr lang="en-US" dirty="0" smtClean="0"/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Bloodworks </a:t>
            </a:r>
            <a:r>
              <a:rPr lang="en-US" dirty="0"/>
              <a:t>Northwest’s policies comply with FDA, CDC, local health departments, and other recommendations related to COVID-19. </a:t>
            </a:r>
            <a:endParaRPr lang="en-US" dirty="0" smtClean="0"/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All healthy individuals are strongly encouraged to </a:t>
            </a:r>
            <a:r>
              <a:rPr lang="en-US" b="1" dirty="0"/>
              <a:t>schedule appointments </a:t>
            </a:r>
            <a:r>
              <a:rPr lang="en-US" dirty="0"/>
              <a:t>and keep commitments to donate blood</a:t>
            </a:r>
            <a:r>
              <a:rPr lang="en-US" dirty="0" smtClean="0"/>
              <a:t>.</a:t>
            </a:r>
          </a:p>
          <a:p>
            <a:pPr>
              <a:lnSpc>
                <a:spcPct val="110000"/>
              </a:lnSpc>
            </a:pPr>
            <a:r>
              <a:rPr lang="en-US" dirty="0"/>
              <a:t>Bloodworks </a:t>
            </a:r>
            <a:r>
              <a:rPr lang="en-US" dirty="0" smtClean="0"/>
              <a:t>Northwest has </a:t>
            </a:r>
            <a:r>
              <a:rPr lang="en-US" dirty="0"/>
              <a:t>more information on coronavirus, who is eligible to donate blood, and donation locations at </a:t>
            </a:r>
            <a:r>
              <a:rPr lang="en-US" dirty="0" smtClean="0">
                <a:hlinkClick r:id="rId3"/>
              </a:rPr>
              <a:t>www.bloodworksnw.org/coronavirus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b="1" dirty="0" smtClean="0"/>
          </a:p>
          <a:p>
            <a:pPr lvl="0"/>
            <a:endParaRPr lang="en-US" dirty="0" smtClean="0"/>
          </a:p>
          <a:p>
            <a:pPr lvl="0"/>
            <a:endParaRPr lang="en-US" b="1" dirty="0"/>
          </a:p>
          <a:p>
            <a:pPr lvl="0"/>
            <a:endParaRPr lang="en-US" sz="2000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53D612B4-B5E2-42DC-9142-BCFF23C60051}"/>
              </a:ext>
            </a:extLst>
          </p:cNvPr>
          <p:cNvGrpSpPr/>
          <p:nvPr/>
        </p:nvGrpSpPr>
        <p:grpSpPr>
          <a:xfrm rot="-10800000">
            <a:off x="11258434" y="-68960"/>
            <a:ext cx="933566" cy="7117460"/>
            <a:chOff x="0" y="0"/>
            <a:chExt cx="2489507" cy="1447800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36BBE618-99F3-408C-840D-548E30ACCCF2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5FC2DA96-6AD3-4365-89F3-547BB825838C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8842" y="2407952"/>
            <a:ext cx="2123506" cy="208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4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6430-F401-4E88-8668-D69F320F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914D"/>
                </a:solidFill>
              </a:rPr>
              <a:t>Things That Keep Us Healthy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9F8F5-C476-4C73-A263-695F08DB4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300"/>
            <a:ext cx="9959546" cy="48323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Find ways to have social interaction</a:t>
            </a:r>
          </a:p>
          <a:p>
            <a:r>
              <a:rPr lang="en-US" dirty="0" smtClean="0"/>
              <a:t>Eat </a:t>
            </a:r>
            <a:r>
              <a:rPr lang="en-US" dirty="0"/>
              <a:t>healthy diet</a:t>
            </a:r>
          </a:p>
          <a:p>
            <a:r>
              <a:rPr lang="en-US" dirty="0"/>
              <a:t>Get sleep – this helps your immune system</a:t>
            </a:r>
          </a:p>
          <a:p>
            <a:r>
              <a:rPr lang="en-US" dirty="0"/>
              <a:t>Get fresh air</a:t>
            </a:r>
          </a:p>
          <a:p>
            <a:r>
              <a:rPr lang="en-US" dirty="0"/>
              <a:t>Mindfulness techniques</a:t>
            </a:r>
          </a:p>
          <a:p>
            <a:r>
              <a:rPr lang="en-US" dirty="0"/>
              <a:t>Stretching/yoga</a:t>
            </a:r>
          </a:p>
          <a:p>
            <a:r>
              <a:rPr lang="en-US" dirty="0"/>
              <a:t>Call to check in on people in your community</a:t>
            </a:r>
          </a:p>
          <a:p>
            <a:r>
              <a:rPr lang="en-US" dirty="0"/>
              <a:t>Keep kids active when they aren’t in school</a:t>
            </a:r>
          </a:p>
          <a:p>
            <a:pPr lvl="1"/>
            <a:r>
              <a:rPr lang="en-US" dirty="0"/>
              <a:t>Nearby park</a:t>
            </a:r>
          </a:p>
          <a:p>
            <a:pPr lvl="1"/>
            <a:r>
              <a:rPr lang="en-US" dirty="0"/>
              <a:t>Walks around neighborhood</a:t>
            </a:r>
          </a:p>
          <a:p>
            <a:pPr lvl="1"/>
            <a:r>
              <a:rPr lang="en-US" dirty="0"/>
              <a:t>Games to play</a:t>
            </a:r>
          </a:p>
          <a:p>
            <a:pPr lvl="1"/>
            <a:r>
              <a:rPr lang="en-US" dirty="0"/>
              <a:t>Dance party at </a:t>
            </a:r>
            <a:r>
              <a:rPr lang="en-US" dirty="0" smtClean="0"/>
              <a:t>home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66A4498-3C44-4944-8827-2F2561697E30}"/>
              </a:ext>
            </a:extLst>
          </p:cNvPr>
          <p:cNvGrpSpPr/>
          <p:nvPr/>
        </p:nvGrpSpPr>
        <p:grpSpPr>
          <a:xfrm rot="-10800000">
            <a:off x="11258434" y="-68960"/>
            <a:ext cx="933566" cy="7117460"/>
            <a:chOff x="0" y="0"/>
            <a:chExt cx="2489507" cy="1447800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FA3DDECF-9ABE-4E40-8D6B-73E1A828604F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56E2B52D-4CAF-4ABD-88DE-143AB92A6233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4945F5-4564-4726-BE5C-22714D8AC5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76" t="60846" r="65665" b="7264"/>
          <a:stretch/>
        </p:blipFill>
        <p:spPr>
          <a:xfrm>
            <a:off x="9123110" y="1298575"/>
            <a:ext cx="1269987" cy="12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08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B00CC-F728-49DC-8C2F-DA6120B1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416" y="32393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914D"/>
                </a:solidFill>
              </a:rPr>
              <a:t>Who </a:t>
            </a:r>
            <a:r>
              <a:rPr lang="en-US" b="1" dirty="0" smtClean="0">
                <a:solidFill>
                  <a:srgbClr val="FF914D"/>
                </a:solidFill>
              </a:rPr>
              <a:t>Should </a:t>
            </a:r>
            <a:r>
              <a:rPr lang="en-US" b="1" dirty="0">
                <a:solidFill>
                  <a:srgbClr val="FF914D"/>
                </a:solidFill>
              </a:rPr>
              <a:t>S</a:t>
            </a:r>
            <a:r>
              <a:rPr lang="en-US" b="1" dirty="0" smtClean="0">
                <a:solidFill>
                  <a:srgbClr val="FF914D"/>
                </a:solidFill>
              </a:rPr>
              <a:t>eek A Medical </a:t>
            </a:r>
            <a:r>
              <a:rPr lang="en-US" b="1" dirty="0">
                <a:solidFill>
                  <a:srgbClr val="FF914D"/>
                </a:solidFill>
              </a:rPr>
              <a:t>E</a:t>
            </a:r>
            <a:r>
              <a:rPr lang="en-US" b="1" dirty="0" smtClean="0">
                <a:solidFill>
                  <a:srgbClr val="FF914D"/>
                </a:solidFill>
              </a:rPr>
              <a:t>valuation</a:t>
            </a:r>
            <a:r>
              <a:rPr lang="en-US" b="1" dirty="0">
                <a:solidFill>
                  <a:srgbClr val="FF914D"/>
                </a:solidFill>
              </a:rPr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209DA-DC0A-42D4-8523-9C5AE4FBC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101" y="1460151"/>
            <a:ext cx="10278094" cy="51421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If you have symptoms like fever, cough, or difficulty breathing, call your healthcare provider.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b="1" dirty="0">
                <a:cs typeface="Calibri" panose="020F0502020204030204"/>
              </a:rPr>
              <a:t>Do not go to the emergency room.</a:t>
            </a:r>
            <a:endParaRPr lang="en-US" dirty="0">
              <a:cs typeface="Calibri" panose="020F0502020204030204"/>
            </a:endParaRPr>
          </a:p>
          <a:p>
            <a:endParaRPr lang="en-US" b="1" dirty="0">
              <a:cs typeface="Calibri" panose="020F0502020204030204"/>
            </a:endParaRPr>
          </a:p>
          <a:p>
            <a:r>
              <a:rPr lang="en-US" dirty="0">
                <a:ea typeface="+mn-lt"/>
                <a:cs typeface="+mn-lt"/>
              </a:rPr>
              <a:t>If you do not have a provider, call a Public Health Clinic: </a:t>
            </a:r>
            <a:r>
              <a:rPr lang="en-US" dirty="0">
                <a:ea typeface="+mn-lt"/>
                <a:cs typeface="+mn-lt"/>
                <a:hlinkClick r:id="rId3"/>
              </a:rPr>
              <a:t>https://www.kingcounty.gov/depts/health/locations.aspx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  <a:p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If you are having a medical emergency, call 9-1-1.</a:t>
            </a:r>
            <a:endParaRPr lang="en-US" b="1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Note that call volume may be very high; we thank you for your patience in getting through to a call taker. 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FEC10CD1-BFF5-4720-8237-CA79E2C561F7}"/>
              </a:ext>
            </a:extLst>
          </p:cNvPr>
          <p:cNvGrpSpPr/>
          <p:nvPr/>
        </p:nvGrpSpPr>
        <p:grpSpPr>
          <a:xfrm rot="-10800000">
            <a:off x="11258434" y="-68960"/>
            <a:ext cx="933566" cy="7117460"/>
            <a:chOff x="0" y="0"/>
            <a:chExt cx="2489507" cy="1447800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F35A516-DA4B-4882-BA2C-D69B61264279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F3DE6C46-E264-44C0-87F4-4B23E6C5229A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B82B186-46F2-45C6-B910-9E2A1AE67C64}"/>
              </a:ext>
            </a:extLst>
          </p:cNvPr>
          <p:cNvGrpSpPr/>
          <p:nvPr/>
        </p:nvGrpSpPr>
        <p:grpSpPr>
          <a:xfrm>
            <a:off x="9504954" y="481564"/>
            <a:ext cx="1402295" cy="1197722"/>
            <a:chOff x="648546" y="2176670"/>
            <a:chExt cx="1402295" cy="1197722"/>
          </a:xfrm>
        </p:grpSpPr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FE975F3D-908A-49B2-87D5-252467D1FCEC}"/>
                </a:ext>
              </a:extLst>
            </p:cNvPr>
            <p:cNvSpPr txBox="1"/>
            <p:nvPr/>
          </p:nvSpPr>
          <p:spPr>
            <a:xfrm>
              <a:off x="648546" y="3169208"/>
              <a:ext cx="1402295" cy="205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00"/>
                </a:lnSpc>
              </a:pPr>
              <a:endParaRPr lang="en-US" dirty="0"/>
            </a:p>
          </p:txBody>
        </p:sp>
        <p:pic>
          <p:nvPicPr>
            <p:cNvPr id="9" name="Graphic 28" descr="Medical">
              <a:extLst>
                <a:ext uri="{FF2B5EF4-FFF2-40B4-BE49-F238E27FC236}">
                  <a16:creationId xmlns:a16="http://schemas.microsoft.com/office/drawing/2014/main" id="{92681A1F-1B74-4B39-9371-56BF265BB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901148" y="217667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808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>
            <a:extLst>
              <a:ext uri="{FF2B5EF4-FFF2-40B4-BE49-F238E27FC236}">
                <a16:creationId xmlns:a16="http://schemas.microsoft.com/office/drawing/2014/main" id="{D30AF8C5-7D2D-4F05-A4F7-470203543331}"/>
              </a:ext>
            </a:extLst>
          </p:cNvPr>
          <p:cNvGrpSpPr/>
          <p:nvPr/>
        </p:nvGrpSpPr>
        <p:grpSpPr>
          <a:xfrm>
            <a:off x="-74229" y="-152401"/>
            <a:ext cx="933565" cy="7134225"/>
            <a:chOff x="0" y="0"/>
            <a:chExt cx="2489507" cy="14478000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B13A48ED-AE0F-4A28-BA75-F48D9A9946DC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A83B8946-17A1-49A8-ACBB-46F0BFCA9AEA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grpSp>
        <p:nvGrpSpPr>
          <p:cNvPr id="7" name="Group 2">
            <a:extLst>
              <a:ext uri="{FF2B5EF4-FFF2-40B4-BE49-F238E27FC236}">
                <a16:creationId xmlns:a16="http://schemas.microsoft.com/office/drawing/2014/main" id="{113672AD-6973-41DF-8BD3-1988F9210EE5}"/>
              </a:ext>
            </a:extLst>
          </p:cNvPr>
          <p:cNvGrpSpPr/>
          <p:nvPr/>
        </p:nvGrpSpPr>
        <p:grpSpPr>
          <a:xfrm rot="-10800000">
            <a:off x="11258434" y="-68960"/>
            <a:ext cx="933566" cy="7117460"/>
            <a:chOff x="0" y="0"/>
            <a:chExt cx="2489507" cy="14478000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91CB5428-209F-4CB4-AE82-56B2A015B7B8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06D41098-B7D4-475A-8716-A101486A8DFD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9529BDEC-0CEA-4B34-B707-C1AA615DBA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97992" y="6101433"/>
            <a:ext cx="2907582" cy="61968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FA1FBE9-B19F-4F33-8F4A-BD2882361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0085" y="2688082"/>
            <a:ext cx="2240084" cy="15367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451" y="389467"/>
            <a:ext cx="10049618" cy="646853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</a:rPr>
              <a:t>Speakers</a:t>
            </a:r>
          </a:p>
          <a:p>
            <a:endParaRPr lang="en-US" sz="3200" b="1" dirty="0"/>
          </a:p>
          <a:p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64266" y="1625600"/>
            <a:ext cx="1845733" cy="1134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52800" y="2054064"/>
            <a:ext cx="7263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Shannon Harris, MPA, MPH, </a:t>
            </a:r>
            <a:r>
              <a:rPr lang="en-US" dirty="0"/>
              <a:t>is </a:t>
            </a:r>
            <a:r>
              <a:rPr lang="en-US" dirty="0" smtClean="0"/>
              <a:t>an </a:t>
            </a:r>
            <a:r>
              <a:rPr lang="en-US" dirty="0" smtClean="0"/>
              <a:t>Special Projects Manager with </a:t>
            </a:r>
            <a:r>
              <a:rPr lang="en-US" dirty="0" smtClean="0"/>
              <a:t>King County Human Resources. </a:t>
            </a:r>
            <a:r>
              <a:rPr lang="en-US" dirty="0" smtClean="0"/>
              <a:t>She is currently supporting the COVID-19 Response efforts in various capacities. </a:t>
            </a:r>
            <a:r>
              <a:rPr lang="en-US" dirty="0" smtClean="0"/>
              <a:t>She was a doula for 8 years.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786" y="1891453"/>
            <a:ext cx="1389888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EC10CD1-BFF5-4720-8237-CA79E2C561F7}"/>
              </a:ext>
            </a:extLst>
          </p:cNvPr>
          <p:cNvGrpSpPr/>
          <p:nvPr/>
        </p:nvGrpSpPr>
        <p:grpSpPr>
          <a:xfrm rot="-10800000">
            <a:off x="11258434" y="-68960"/>
            <a:ext cx="933566" cy="7117460"/>
            <a:chOff x="0" y="0"/>
            <a:chExt cx="2489507" cy="1447800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F35A516-DA4B-4882-BA2C-D69B61264279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F3DE6C46-E264-44C0-87F4-4B23E6C5229A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F76B00CC-F728-49DC-8C2F-DA6120B1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988" y="652307"/>
            <a:ext cx="10515600" cy="590694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914D"/>
                </a:solidFill>
              </a:rPr>
              <a:t>Call Centers </a:t>
            </a:r>
            <a:endParaRPr lang="en-US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3FC2DA-7A69-4AAC-8384-508882F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7988" y="1447381"/>
            <a:ext cx="956896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King 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County Novel Coronavirus Call Center</a:t>
            </a: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b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206-477-3977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  8 a.m. – 7 p.m. daily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0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Washington 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State Novel Coronavirus Call Center, </a:t>
            </a: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3200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800-525-0127</a:t>
            </a: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and press #. </a:t>
            </a:r>
            <a: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6 a.m – 10 p.m. daily</a:t>
            </a:r>
            <a:br>
              <a:rPr lang="en-US" sz="3200" dirty="0" smtClean="0"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</a:rPr>
              <a:t>The operators are able to connect with a third-party interpreter. The caller will need to be able to tell them in English what language you need for interpretation. </a:t>
            </a:r>
          </a:p>
        </p:txBody>
      </p:sp>
      <p:pic>
        <p:nvPicPr>
          <p:cNvPr id="12" name="Picture 11" descr="Phone PNG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419" y="652307"/>
            <a:ext cx="2316169" cy="17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D6430-F401-4E88-8668-D69F320F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914D"/>
                </a:solidFill>
              </a:rPr>
              <a:t>Employees </a:t>
            </a:r>
            <a:r>
              <a:rPr lang="en-US" b="1" dirty="0">
                <a:solidFill>
                  <a:srgbClr val="FF914D"/>
                </a:solidFill>
              </a:rPr>
              <a:t>to Stay Home When </a:t>
            </a:r>
            <a:r>
              <a:rPr lang="en-US" b="1" dirty="0" smtClean="0">
                <a:solidFill>
                  <a:srgbClr val="FF914D"/>
                </a:solidFill>
              </a:rPr>
              <a:t>Sick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9F8F5-C476-4C73-A263-695F08DB4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93" y="1501522"/>
            <a:ext cx="10530983" cy="497808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Community benefits to </a:t>
            </a:r>
            <a:r>
              <a:rPr lang="en-US" dirty="0" smtClean="0"/>
              <a:t>telecommuting and/or temporarily closing </a:t>
            </a:r>
          </a:p>
          <a:p>
            <a:pPr marL="0" indent="0">
              <a:buNone/>
            </a:pPr>
            <a:r>
              <a:rPr lang="en-US" dirty="0" smtClean="0"/>
              <a:t>businesses </a:t>
            </a:r>
          </a:p>
          <a:p>
            <a:endParaRPr lang="en-US" dirty="0"/>
          </a:p>
          <a:p>
            <a:pPr lvl="1"/>
            <a:r>
              <a:rPr lang="en-US" dirty="0"/>
              <a:t>Reduce additional exposure to frontline employees who often have access to fewer resources to handle being sick</a:t>
            </a:r>
          </a:p>
          <a:p>
            <a:pPr lvl="1"/>
            <a:r>
              <a:rPr lang="en-US" dirty="0"/>
              <a:t>Model trust that work can get done remotely just as well</a:t>
            </a:r>
          </a:p>
          <a:p>
            <a:pPr lvl="1"/>
            <a:r>
              <a:rPr lang="en-US" dirty="0"/>
              <a:t>Center human health in a compassionate way by caring for others’ health</a:t>
            </a:r>
          </a:p>
          <a:p>
            <a:pPr lvl="1"/>
            <a:r>
              <a:rPr lang="en-US" dirty="0"/>
              <a:t>Good for the environment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Consider pandemic planning job duties that people can do to support the organization from home.</a:t>
            </a:r>
          </a:p>
          <a:p>
            <a:endParaRPr lang="en-US" dirty="0"/>
          </a:p>
          <a:p>
            <a:r>
              <a:rPr lang="en-US" dirty="0"/>
              <a:t>Work with funders to shift </a:t>
            </a:r>
            <a:r>
              <a:rPr lang="en-US" dirty="0" smtClean="0"/>
              <a:t>any contract deliverables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Paid sick leave</a:t>
            </a:r>
            <a:r>
              <a:rPr lang="en-US" dirty="0"/>
              <a:t>: https://www.kingcounty.gov/depts/health/communicable-diseases/disease-control/novel-coronavirus/anti-stigma.aspx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A66A4498-3C44-4944-8827-2F2561697E30}"/>
              </a:ext>
            </a:extLst>
          </p:cNvPr>
          <p:cNvGrpSpPr/>
          <p:nvPr/>
        </p:nvGrpSpPr>
        <p:grpSpPr>
          <a:xfrm rot="-10800000">
            <a:off x="11258434" y="-68960"/>
            <a:ext cx="933566" cy="7117460"/>
            <a:chOff x="0" y="0"/>
            <a:chExt cx="2489507" cy="1447800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FA3DDECF-9ABE-4E40-8D6B-73E1A828604F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56E2B52D-4CAF-4ABD-88DE-143AB92A6233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4945F5-4564-4726-BE5C-22714D8AC5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76" t="64979" r="65665" b="10014"/>
          <a:stretch/>
        </p:blipFill>
        <p:spPr>
          <a:xfrm>
            <a:off x="9924831" y="1203799"/>
            <a:ext cx="1269987" cy="97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66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3B626-7504-4933-A7F7-47C873B6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914D"/>
                </a:solidFill>
              </a:rPr>
              <a:t>What can you do if you see stigma or bias?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6FC227-117B-4A4A-92AF-7FAFDFE4A3B2}"/>
              </a:ext>
            </a:extLst>
          </p:cNvPr>
          <p:cNvSpPr/>
          <p:nvPr/>
        </p:nvSpPr>
        <p:spPr>
          <a:xfrm>
            <a:off x="4519048" y="6215875"/>
            <a:ext cx="1640064" cy="276999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https://bit.ly/2Vm455V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F5D9C6-2606-4793-94FC-0F44EBC04CD1}"/>
              </a:ext>
            </a:extLst>
          </p:cNvPr>
          <p:cNvSpPr/>
          <p:nvPr/>
        </p:nvSpPr>
        <p:spPr>
          <a:xfrm>
            <a:off x="2361677" y="6215876"/>
            <a:ext cx="23457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Find these resources and more at: 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0C22792-7EB9-4264-A580-98D1A606FC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61677" y="1464482"/>
            <a:ext cx="3233191" cy="4572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3CB56B-8F35-4876-9213-96C2ECDB8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497827"/>
            <a:ext cx="3476620" cy="4505884"/>
          </a:xfrm>
          <a:prstGeom prst="rect">
            <a:avLst/>
          </a:prstGeom>
        </p:spPr>
      </p:pic>
      <p:grpSp>
        <p:nvGrpSpPr>
          <p:cNvPr id="8" name="Group 2">
            <a:extLst>
              <a:ext uri="{FF2B5EF4-FFF2-40B4-BE49-F238E27FC236}">
                <a16:creationId xmlns:a16="http://schemas.microsoft.com/office/drawing/2014/main" id="{4AD427F4-62AC-479E-A1E2-A71B6DAEC742}"/>
              </a:ext>
            </a:extLst>
          </p:cNvPr>
          <p:cNvGrpSpPr/>
          <p:nvPr/>
        </p:nvGrpSpPr>
        <p:grpSpPr>
          <a:xfrm rot="-10800000">
            <a:off x="11258434" y="-68960"/>
            <a:ext cx="933566" cy="7117460"/>
            <a:chOff x="0" y="0"/>
            <a:chExt cx="2489507" cy="14478000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201CF318-1B7B-4252-8937-B5739578828B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10" name="AutoShape 4">
              <a:extLst>
                <a:ext uri="{FF2B5EF4-FFF2-40B4-BE49-F238E27FC236}">
                  <a16:creationId xmlns:a16="http://schemas.microsoft.com/office/drawing/2014/main" id="{C40F4896-20F6-44EE-ACBE-45AC31A8FD8D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</p:spTree>
    <p:extLst>
      <p:ext uri="{BB962C8B-B14F-4D97-AF65-F5344CB8AC3E}">
        <p14:creationId xmlns:p14="http://schemas.microsoft.com/office/powerpoint/2010/main" val="2070167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CDE36-B5D3-4543-82DA-C702AD4E0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51" y="39278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914D"/>
                </a:solidFill>
              </a:rPr>
              <a:t>What is Public Health doing?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6CFA5-7E2A-4C97-9AD0-192FCDB30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650" y="1825625"/>
            <a:ext cx="5010150" cy="4351338"/>
          </a:xfrm>
        </p:spPr>
        <p:txBody>
          <a:bodyPr/>
          <a:lstStyle/>
          <a:p>
            <a:r>
              <a:rPr lang="en-US" dirty="0"/>
              <a:t>Conducting disease surveillance &amp; investigation</a:t>
            </a:r>
          </a:p>
          <a:p>
            <a:r>
              <a:rPr lang="en-US" dirty="0"/>
              <a:t>Coordinating services for cases under isolation and quarantine</a:t>
            </a:r>
          </a:p>
          <a:p>
            <a:r>
              <a:rPr lang="en-US" dirty="0"/>
              <a:t>Disseminating messages and materials</a:t>
            </a:r>
          </a:p>
          <a:p>
            <a:r>
              <a:rPr lang="en-US" dirty="0"/>
              <a:t>Engaging with communities who might be most impacted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280E2089-5DDD-41FD-B9E7-C6625C7708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77362" y="4883142"/>
            <a:ext cx="2452691" cy="52273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FF7DCD6-51BE-4747-BC6E-B78178BC5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657" y="1825625"/>
            <a:ext cx="3790103" cy="284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7" name="Group 5">
            <a:extLst>
              <a:ext uri="{FF2B5EF4-FFF2-40B4-BE49-F238E27FC236}">
                <a16:creationId xmlns:a16="http://schemas.microsoft.com/office/drawing/2014/main" id="{6C37EB4E-2896-47C9-8D5E-D571D0F1222B}"/>
              </a:ext>
            </a:extLst>
          </p:cNvPr>
          <p:cNvGrpSpPr/>
          <p:nvPr/>
        </p:nvGrpSpPr>
        <p:grpSpPr>
          <a:xfrm>
            <a:off x="-74229" y="-152401"/>
            <a:ext cx="933565" cy="7134225"/>
            <a:chOff x="0" y="0"/>
            <a:chExt cx="2489507" cy="14478000"/>
          </a:xfrm>
        </p:grpSpPr>
        <p:sp>
          <p:nvSpPr>
            <p:cNvPr id="8" name="AutoShape 6">
              <a:extLst>
                <a:ext uri="{FF2B5EF4-FFF2-40B4-BE49-F238E27FC236}">
                  <a16:creationId xmlns:a16="http://schemas.microsoft.com/office/drawing/2014/main" id="{92458B86-7B4C-4545-A680-CED365B06518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9" name="AutoShape 7">
              <a:extLst>
                <a:ext uri="{FF2B5EF4-FFF2-40B4-BE49-F238E27FC236}">
                  <a16:creationId xmlns:a16="http://schemas.microsoft.com/office/drawing/2014/main" id="{FF31B075-677F-4159-9FF2-A578D197D6CF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</p:spTree>
    <p:extLst>
      <p:ext uri="{BB962C8B-B14F-4D97-AF65-F5344CB8AC3E}">
        <p14:creationId xmlns:p14="http://schemas.microsoft.com/office/powerpoint/2010/main" val="2163863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B00CC-F728-49DC-8C2F-DA6120B1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14" y="365125"/>
            <a:ext cx="1049442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914D"/>
                </a:solidFill>
              </a:rPr>
              <a:t>Public Health Response Structure – Community Mitigation Branch  							(reducing spread)</a:t>
            </a:r>
            <a:endParaRPr lang="en-US" sz="2800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FEC10CD1-BFF5-4720-8237-CA79E2C561F7}"/>
              </a:ext>
            </a:extLst>
          </p:cNvPr>
          <p:cNvGrpSpPr/>
          <p:nvPr/>
        </p:nvGrpSpPr>
        <p:grpSpPr>
          <a:xfrm rot="-10800000">
            <a:off x="11258434" y="-68960"/>
            <a:ext cx="933566" cy="7117460"/>
            <a:chOff x="0" y="0"/>
            <a:chExt cx="2489507" cy="1447800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F35A516-DA4B-4882-BA2C-D69B61264279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F3DE6C46-E264-44C0-87F4-4B23E6C5229A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920F327-2FE5-4488-8A6D-CF1DBBAF37DE}"/>
              </a:ext>
            </a:extLst>
          </p:cNvPr>
          <p:cNvSpPr txBox="1"/>
          <p:nvPr/>
        </p:nvSpPr>
        <p:spPr>
          <a:xfrm>
            <a:off x="2886636" y="1648489"/>
            <a:ext cx="537322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Community Mitigation Branch - Director </a:t>
            </a:r>
            <a:r>
              <a:rPr lang="en-US" sz="2400" b="1" i="1" dirty="0">
                <a:solidFill>
                  <a:schemeClr val="tx2"/>
                </a:solidFill>
              </a:rPr>
              <a:t>Matias</a:t>
            </a:r>
            <a:endParaRPr lang="en-US" sz="2400" i="1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C2BBC3-309F-4E99-9B05-DDC10C9840AD}"/>
              </a:ext>
            </a:extLst>
          </p:cNvPr>
          <p:cNvSpPr txBox="1"/>
          <p:nvPr/>
        </p:nvSpPr>
        <p:spPr>
          <a:xfrm>
            <a:off x="3492402" y="2754672"/>
            <a:ext cx="403221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Deputy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8A5FAA-9314-4D5B-9064-5BB5DA62AE14}"/>
              </a:ext>
            </a:extLst>
          </p:cNvPr>
          <p:cNvSpPr txBox="1"/>
          <p:nvPr/>
        </p:nvSpPr>
        <p:spPr>
          <a:xfrm>
            <a:off x="1335504" y="3468358"/>
            <a:ext cx="368299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Non-pharmaceutical intervention group supervisor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E921A5-25BE-488A-9C7D-7FD035C47867}"/>
              </a:ext>
            </a:extLst>
          </p:cNvPr>
          <p:cNvSpPr txBox="1"/>
          <p:nvPr/>
        </p:nvSpPr>
        <p:spPr>
          <a:xfrm>
            <a:off x="7769597" y="3333788"/>
            <a:ext cx="2576063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Pandemic Community Advisory Group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C686DD-2423-41EF-9CE3-DBEF7D117FA5}"/>
              </a:ext>
            </a:extLst>
          </p:cNvPr>
          <p:cNvSpPr txBox="1"/>
          <p:nvPr/>
        </p:nvSpPr>
        <p:spPr>
          <a:xfrm>
            <a:off x="671463" y="5035875"/>
            <a:ext cx="1227667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Houseless</a:t>
            </a:r>
            <a:br>
              <a:rPr lang="en-US" sz="2000" dirty="0"/>
            </a:br>
            <a:r>
              <a:rPr lang="en-US" sz="2000" dirty="0"/>
              <a:t>Task Force</a:t>
            </a:r>
          </a:p>
          <a:p>
            <a:pPr algn="ctr"/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1A7A55-5E8E-47D4-B908-A47D56171F08}"/>
              </a:ext>
            </a:extLst>
          </p:cNvPr>
          <p:cNvSpPr txBox="1"/>
          <p:nvPr/>
        </p:nvSpPr>
        <p:spPr>
          <a:xfrm>
            <a:off x="3492401" y="5035875"/>
            <a:ext cx="1200090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Children &amp; Youth Task Force</a:t>
            </a:r>
          </a:p>
          <a:p>
            <a:pPr algn="ctr"/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5E4232-ECEF-4F83-97C4-B51C6F1A712A}"/>
              </a:ext>
            </a:extLst>
          </p:cNvPr>
          <p:cNvSpPr txBox="1"/>
          <p:nvPr/>
        </p:nvSpPr>
        <p:spPr>
          <a:xfrm>
            <a:off x="2108044" y="5035875"/>
            <a:ext cx="1227667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Business</a:t>
            </a:r>
            <a:br>
              <a:rPr lang="en-US" sz="2000" dirty="0"/>
            </a:br>
            <a:r>
              <a:rPr lang="en-US" sz="2000" dirty="0"/>
              <a:t>Task</a:t>
            </a:r>
            <a:br>
              <a:rPr lang="en-US" sz="2000" dirty="0"/>
            </a:br>
            <a:r>
              <a:rPr lang="en-US" sz="2000" dirty="0"/>
              <a:t>Force</a:t>
            </a:r>
          </a:p>
          <a:p>
            <a:pPr algn="ctr"/>
            <a:r>
              <a:rPr lang="en-US" sz="2000" b="1" i="1" dirty="0" smtClean="0"/>
              <a:t>Kirsten</a:t>
            </a:r>
          </a:p>
          <a:p>
            <a:pPr algn="ctr"/>
            <a:r>
              <a:rPr lang="en-US" sz="2000" b="1" i="1" dirty="0" smtClean="0"/>
              <a:t>Wysen</a:t>
            </a:r>
            <a:endParaRPr lang="en-US" sz="20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0A5416-9438-4B65-91F4-6DE342321628}"/>
              </a:ext>
            </a:extLst>
          </p:cNvPr>
          <p:cNvSpPr txBox="1"/>
          <p:nvPr/>
        </p:nvSpPr>
        <p:spPr>
          <a:xfrm>
            <a:off x="4920924" y="5034828"/>
            <a:ext cx="1128044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Govern-ment</a:t>
            </a:r>
            <a:br>
              <a:rPr lang="en-US" sz="2000" dirty="0"/>
            </a:br>
            <a:r>
              <a:rPr lang="en-US" sz="2000" dirty="0"/>
              <a:t> Task Force</a:t>
            </a:r>
          </a:p>
          <a:p>
            <a:pPr algn="ctr"/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63E8A6-6E19-4488-B45C-1C476DA1ECE3}"/>
              </a:ext>
            </a:extLst>
          </p:cNvPr>
          <p:cNvSpPr txBox="1"/>
          <p:nvPr/>
        </p:nvSpPr>
        <p:spPr>
          <a:xfrm>
            <a:off x="6173260" y="5034826"/>
            <a:ext cx="1653627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Community &amp; faith-based </a:t>
            </a:r>
            <a:br>
              <a:rPr lang="en-US" sz="2000" dirty="0"/>
            </a:br>
            <a:r>
              <a:rPr lang="en-US" sz="2000" dirty="0"/>
              <a:t>Task </a:t>
            </a:r>
            <a:r>
              <a:rPr lang="en-US" sz="2000" dirty="0" smtClean="0"/>
              <a:t>Force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i="1" dirty="0" smtClean="0">
                <a:solidFill>
                  <a:schemeClr val="tx2"/>
                </a:solidFill>
              </a:rPr>
              <a:t>Candace</a:t>
            </a:r>
          </a:p>
          <a:p>
            <a:pPr algn="ctr"/>
            <a:r>
              <a:rPr lang="en-US" sz="2000" b="1" i="1" dirty="0" smtClean="0">
                <a:solidFill>
                  <a:schemeClr val="tx2"/>
                </a:solidFill>
              </a:rPr>
              <a:t>Jackson</a:t>
            </a:r>
            <a:endParaRPr lang="en-US" sz="2000" i="1" dirty="0">
              <a:solidFill>
                <a:schemeClr val="tx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75C393-980C-44C3-8297-8EB1A9506472}"/>
              </a:ext>
            </a:extLst>
          </p:cNvPr>
          <p:cNvSpPr txBox="1"/>
          <p:nvPr/>
        </p:nvSpPr>
        <p:spPr>
          <a:xfrm>
            <a:off x="7998806" y="5034826"/>
            <a:ext cx="1481710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Behavioral</a:t>
            </a:r>
            <a:br>
              <a:rPr lang="en-US" sz="2000" dirty="0"/>
            </a:br>
            <a:r>
              <a:rPr lang="en-US" sz="2000" dirty="0"/>
              <a:t>Health </a:t>
            </a:r>
            <a:br>
              <a:rPr lang="en-US" sz="2000" dirty="0"/>
            </a:br>
            <a:r>
              <a:rPr lang="en-US" sz="2000" dirty="0"/>
              <a:t>Task Force</a:t>
            </a:r>
          </a:p>
          <a:p>
            <a:pPr algn="ctr"/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CDD5FF-06D1-4F15-A771-06CA1ECCDD80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3177003" y="4176244"/>
            <a:ext cx="0" cy="503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C06A81C-6A7D-4E7B-B7A1-6524B1786F9D}"/>
              </a:ext>
            </a:extLst>
          </p:cNvPr>
          <p:cNvCxnSpPr>
            <a:cxnSpLocks/>
          </p:cNvCxnSpPr>
          <p:nvPr/>
        </p:nvCxnSpPr>
        <p:spPr>
          <a:xfrm flipV="1">
            <a:off x="1143000" y="4689857"/>
            <a:ext cx="8957559" cy="28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F2760C7-DCE8-4FA1-9B0E-23082B1743C5}"/>
              </a:ext>
            </a:extLst>
          </p:cNvPr>
          <p:cNvCxnSpPr/>
          <p:nvPr/>
        </p:nvCxnSpPr>
        <p:spPr>
          <a:xfrm>
            <a:off x="1143000" y="4679858"/>
            <a:ext cx="0" cy="188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8F8E760-A388-49F4-9B96-E215D3CF24BD}"/>
              </a:ext>
            </a:extLst>
          </p:cNvPr>
          <p:cNvCxnSpPr/>
          <p:nvPr/>
        </p:nvCxnSpPr>
        <p:spPr>
          <a:xfrm>
            <a:off x="10100675" y="4679858"/>
            <a:ext cx="0" cy="188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D9918-5E0F-49BC-B70C-FEA988B2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EDA39-7AAB-4B35-A90E-7C83215189DB}"/>
              </a:ext>
            </a:extLst>
          </p:cNvPr>
          <p:cNvSpPr txBox="1"/>
          <p:nvPr/>
        </p:nvSpPr>
        <p:spPr>
          <a:xfrm>
            <a:off x="1899130" y="1989667"/>
            <a:ext cx="1736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418FF0-74C8-4707-9B00-2D6EF2B383B1}"/>
              </a:ext>
            </a:extLst>
          </p:cNvPr>
          <p:cNvSpPr txBox="1"/>
          <p:nvPr/>
        </p:nvSpPr>
        <p:spPr>
          <a:xfrm>
            <a:off x="9821853" y="5034825"/>
            <a:ext cx="1264661" cy="29238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Speakers </a:t>
            </a:r>
            <a:r>
              <a:rPr lang="en-US" sz="2000" dirty="0" smtClean="0"/>
              <a:t>bureau</a:t>
            </a:r>
          </a:p>
          <a:p>
            <a:pPr algn="ctr"/>
            <a:r>
              <a:rPr lang="en-US" sz="1600" b="1" dirty="0" smtClean="0"/>
              <a:t>Debra </a:t>
            </a:r>
          </a:p>
          <a:p>
            <a:pPr algn="ctr"/>
            <a:r>
              <a:rPr lang="en-US" sz="1600" b="1" dirty="0" smtClean="0"/>
              <a:t>Baker</a:t>
            </a:r>
          </a:p>
          <a:p>
            <a:pPr algn="ctr"/>
            <a:r>
              <a:rPr lang="en-US" sz="1600" b="1" dirty="0" smtClean="0"/>
              <a:t>Penny </a:t>
            </a:r>
          </a:p>
          <a:p>
            <a:pPr algn="ctr"/>
            <a:r>
              <a:rPr lang="en-US" sz="1600" b="1" dirty="0" smtClean="0"/>
              <a:t>Lara</a:t>
            </a:r>
          </a:p>
          <a:p>
            <a:pPr algn="ctr"/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6575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EC10CD1-BFF5-4720-8237-CA79E2C561F7}"/>
              </a:ext>
            </a:extLst>
          </p:cNvPr>
          <p:cNvGrpSpPr/>
          <p:nvPr/>
        </p:nvGrpSpPr>
        <p:grpSpPr>
          <a:xfrm rot="-10800000">
            <a:off x="11258434" y="-68960"/>
            <a:ext cx="933566" cy="7117460"/>
            <a:chOff x="0" y="0"/>
            <a:chExt cx="2489507" cy="1447800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F35A516-DA4B-4882-BA2C-D69B61264279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F3DE6C46-E264-44C0-87F4-4B23E6C5229A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F76B00CC-F728-49DC-8C2F-DA6120B1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420688"/>
            <a:ext cx="10515600" cy="86624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914D"/>
                </a:solidFill>
              </a:rPr>
              <a:t>Communications – what Public Health is working on</a:t>
            </a:r>
            <a:endParaRPr lang="en-US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3FC2DA-7A69-4AAC-8384-508882F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25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1C56944-17F5-4AA1-8C48-7818BA068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94" y="1538198"/>
            <a:ext cx="8690679" cy="48181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sz="3200" dirty="0" smtClean="0"/>
              <a:t>Updating the guidance on new Health Order </a:t>
            </a:r>
            <a:br>
              <a:rPr lang="en-US" sz="3200" dirty="0" smtClean="0"/>
            </a:br>
            <a:r>
              <a:rPr lang="en-US" sz="3200" dirty="0" smtClean="0"/>
              <a:t>(15 languages)</a:t>
            </a:r>
          </a:p>
          <a:p>
            <a:pPr lvl="0">
              <a:spcAft>
                <a:spcPts val="1200"/>
              </a:spcAft>
            </a:pPr>
            <a:r>
              <a:rPr lang="en-US" sz="3200" dirty="0" smtClean="0"/>
              <a:t>Working on systems to better capture, prioritize, &amp; respond to translation requests</a:t>
            </a:r>
          </a:p>
          <a:p>
            <a:pPr lvl="0">
              <a:spcAft>
                <a:spcPts val="1200"/>
              </a:spcAft>
            </a:pPr>
            <a:r>
              <a:rPr lang="en-US" sz="3200" dirty="0" smtClean="0"/>
              <a:t>Webinars in languages other than English (Spanish, Vietnamese, Chinese, Somali)</a:t>
            </a:r>
          </a:p>
          <a:p>
            <a:pPr lvl="0">
              <a:spcAft>
                <a:spcPts val="1200"/>
              </a:spcAft>
            </a:pPr>
            <a:r>
              <a:rPr lang="en-US" sz="3200" dirty="0" smtClean="0"/>
              <a:t>And more</a:t>
            </a:r>
          </a:p>
          <a:p>
            <a:pPr marL="0" lvl="0" indent="0">
              <a:spcAft>
                <a:spcPts val="1200"/>
              </a:spcAft>
              <a:buNone/>
            </a:pPr>
            <a:endParaRPr lang="en-US" sz="3200" dirty="0" smtClean="0"/>
          </a:p>
          <a:p>
            <a:pPr marL="0" lv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84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EC10CD1-BFF5-4720-8237-CA79E2C561F7}"/>
              </a:ext>
            </a:extLst>
          </p:cNvPr>
          <p:cNvGrpSpPr/>
          <p:nvPr/>
        </p:nvGrpSpPr>
        <p:grpSpPr>
          <a:xfrm rot="-10800000">
            <a:off x="11258434" y="-68960"/>
            <a:ext cx="933566" cy="7117460"/>
            <a:chOff x="0" y="0"/>
            <a:chExt cx="2489507" cy="1447800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F35A516-DA4B-4882-BA2C-D69B61264279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F3DE6C46-E264-44C0-87F4-4B23E6C5229A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F76B00CC-F728-49DC-8C2F-DA6120B1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420688"/>
            <a:ext cx="10515600" cy="86624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914D"/>
                </a:solidFill>
              </a:rPr>
              <a:t>Updated Guidance – Public Health-Seattle &amp; King County</a:t>
            </a:r>
            <a:endParaRPr lang="en-US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3FC2DA-7A69-4AAC-8384-508882F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26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38" y="3678838"/>
            <a:ext cx="6267307" cy="15051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96" y="2211298"/>
            <a:ext cx="5065987" cy="10830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0689" y="4788065"/>
            <a:ext cx="5660674" cy="16850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385647" y="1181922"/>
            <a:ext cx="774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smtClean="0">
                <a:hlinkClick r:id="rId6"/>
              </a:rPr>
              <a:t>www.kingcounty.gov/covid</a:t>
            </a:r>
            <a:r>
              <a:rPr lang="en-US" sz="2400" dirty="0" smtClean="0"/>
              <a:t>  - Under “Resources”</a:t>
            </a:r>
            <a:endParaRPr lang="en-US" sz="2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9150" y="1999099"/>
            <a:ext cx="4579550" cy="1323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330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EC10CD1-BFF5-4720-8237-CA79E2C561F7}"/>
              </a:ext>
            </a:extLst>
          </p:cNvPr>
          <p:cNvGrpSpPr/>
          <p:nvPr/>
        </p:nvGrpSpPr>
        <p:grpSpPr>
          <a:xfrm rot="-10800000">
            <a:off x="11258434" y="-68960"/>
            <a:ext cx="933566" cy="7117460"/>
            <a:chOff x="0" y="0"/>
            <a:chExt cx="2489507" cy="1447800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F35A516-DA4B-4882-BA2C-D69B61264279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F3DE6C46-E264-44C0-87F4-4B23E6C5229A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F76B00CC-F728-49DC-8C2F-DA6120B1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420688"/>
            <a:ext cx="10515600" cy="86624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914D"/>
                </a:solidFill>
              </a:rPr>
              <a:t>Washington State Dept. of Health (DOH) Guidance</a:t>
            </a:r>
            <a:endParaRPr lang="en-US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3FC2DA-7A69-4AAC-8384-508882F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137" y="2473741"/>
            <a:ext cx="3507364" cy="36627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85647" y="1126649"/>
            <a:ext cx="6617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https://www.doh.wa.gov/Emergencies/Coronavirus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3702" y="1836213"/>
            <a:ext cx="428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Available as PDFs; content is in English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718" y="2258092"/>
            <a:ext cx="3222977" cy="40940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08970" y="2034374"/>
            <a:ext cx="4282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Many topics; updated regularly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8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EC10CD1-BFF5-4720-8237-CA79E2C561F7}"/>
              </a:ext>
            </a:extLst>
          </p:cNvPr>
          <p:cNvGrpSpPr/>
          <p:nvPr/>
        </p:nvGrpSpPr>
        <p:grpSpPr>
          <a:xfrm rot="-10800000">
            <a:off x="11258434" y="-68960"/>
            <a:ext cx="933566" cy="7117460"/>
            <a:chOff x="0" y="0"/>
            <a:chExt cx="2489507" cy="1447800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F35A516-DA4B-4882-BA2C-D69B61264279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F3DE6C46-E264-44C0-87F4-4B23E6C5229A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F76B00CC-F728-49DC-8C2F-DA6120B1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420688"/>
            <a:ext cx="10515600" cy="86624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914D"/>
                </a:solidFill>
              </a:rPr>
              <a:t>CDC Communication Resources</a:t>
            </a:r>
            <a:endParaRPr lang="en-US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3FC2DA-7A69-4AAC-8384-508882F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28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44" y="3025816"/>
            <a:ext cx="2446229" cy="2778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059" y="2251321"/>
            <a:ext cx="235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Button for your website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93647" y="3625225"/>
            <a:ext cx="7637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Social media graphics </a:t>
            </a:r>
            <a:r>
              <a:rPr lang="en-US" sz="2000" dirty="0" smtClean="0"/>
              <a:t>(English, Spanish, Simplified Chinese)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835699" y="1766297"/>
            <a:ext cx="21730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Posters</a:t>
            </a:r>
            <a:br>
              <a:rPr lang="en-US" sz="2800" b="1" dirty="0" smtClean="0"/>
            </a:br>
            <a:r>
              <a:rPr lang="en-US" sz="2000" dirty="0" smtClean="0"/>
              <a:t>(English, Spanish, </a:t>
            </a:r>
            <a:br>
              <a:rPr lang="en-US" sz="2000" dirty="0" smtClean="0"/>
            </a:br>
            <a:r>
              <a:rPr lang="en-US" sz="2000" dirty="0" smtClean="0"/>
              <a:t>Simplified Chinese)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775" y="727839"/>
            <a:ext cx="1901174" cy="27769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8024" y="4184999"/>
            <a:ext cx="6388428" cy="24321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5135" y="1261587"/>
            <a:ext cx="5870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www.cdc.gov/coronavirus/2019-ncov/communication/index.html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3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EC10CD1-BFF5-4720-8237-CA79E2C561F7}"/>
              </a:ext>
            </a:extLst>
          </p:cNvPr>
          <p:cNvGrpSpPr/>
          <p:nvPr/>
        </p:nvGrpSpPr>
        <p:grpSpPr>
          <a:xfrm rot="-10800000">
            <a:off x="11258434" y="-68960"/>
            <a:ext cx="933566" cy="7117460"/>
            <a:chOff x="0" y="0"/>
            <a:chExt cx="2489507" cy="1447800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F35A516-DA4B-4882-BA2C-D69B61264279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F3DE6C46-E264-44C0-87F4-4B23E6C5229A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F76B00CC-F728-49DC-8C2F-DA6120B1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52" y="488724"/>
            <a:ext cx="10515600" cy="590694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914D"/>
                </a:solidFill>
              </a:rPr>
              <a:t>Matching Needs and Resources </a:t>
            </a:r>
            <a:endParaRPr lang="en-US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3FC2DA-7A69-4AAC-8384-508882F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29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9552" y="1132569"/>
            <a:ext cx="77115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hlinkClick r:id="rId3"/>
              </a:rPr>
              <a:t>http://</a:t>
            </a:r>
            <a:r>
              <a:rPr lang="en-US" sz="3600" dirty="0" smtClean="0">
                <a:hlinkClick r:id="rId3"/>
              </a:rPr>
              <a:t>www.seattle.gov/mayor/covid-19</a:t>
            </a:r>
            <a:endParaRPr lang="en-US" sz="3600" dirty="0" smtClean="0"/>
          </a:p>
          <a:p>
            <a:endParaRPr lang="en-US"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13" y="3448147"/>
            <a:ext cx="5079975" cy="25580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01641" y="1732733"/>
            <a:ext cx="103473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This page contains information and links for City of Seattle programs and services that may be helpful for residents significantly impacted by the COVID-19 pandemic. Also listed below are community, county, and state resources that may be helpful to you. </a:t>
            </a:r>
            <a:r>
              <a:rPr lang="en-US" b="1" dirty="0"/>
              <a:t>Some of these programs and services are available to everyone regardless of where you live. Although other restrictions may apply.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860" y="3016762"/>
            <a:ext cx="2877632" cy="352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6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11082714" y="-190500"/>
            <a:ext cx="1244753" cy="7239000"/>
            <a:chOff x="0" y="0"/>
            <a:chExt cx="2489507" cy="144780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0" y="1372950"/>
            <a:ext cx="8228610" cy="464959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685800" y="638175"/>
            <a:ext cx="9408891" cy="1719829"/>
            <a:chOff x="0" y="-95251"/>
            <a:chExt cx="18817782" cy="3439657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1"/>
              <a:ext cx="18587946" cy="1154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</a:pPr>
              <a:r>
                <a:rPr lang="en-US" sz="3474" dirty="0">
                  <a:solidFill>
                    <a:srgbClr val="FF914D"/>
                  </a:solidFill>
                  <a:latin typeface="Glacial Indifference Bold" panose="020B0604020202020204" charset="0"/>
                </a:rPr>
                <a:t>What is novel coronavirus (COVID-19)?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274637"/>
              <a:ext cx="18725848" cy="948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34"/>
                </a:lnSpc>
              </a:pPr>
              <a:endParaRPr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472372"/>
              <a:ext cx="18817782" cy="872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endParaRPr sz="1200"/>
            </a:p>
          </p:txBody>
        </p:sp>
      </p:grpSp>
      <p:sp>
        <p:nvSpPr>
          <p:cNvPr id="10" name="TextBox 9"/>
          <p:cNvSpPr txBox="1"/>
          <p:nvPr/>
        </p:nvSpPr>
        <p:spPr>
          <a:xfrm flipH="1">
            <a:off x="685800" y="6072374"/>
            <a:ext cx="10012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the latest information on the coronavirus check the CDC </a:t>
            </a:r>
            <a:r>
              <a:rPr lang="en-US" dirty="0"/>
              <a:t>website: </a:t>
            </a:r>
            <a:r>
              <a:rPr lang="en-US" dirty="0">
                <a:hlinkClick r:id="rId4"/>
              </a:rPr>
              <a:t>https://www.cdc.gov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7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FEC10CD1-BFF5-4720-8237-CA79E2C561F7}"/>
              </a:ext>
            </a:extLst>
          </p:cNvPr>
          <p:cNvGrpSpPr/>
          <p:nvPr/>
        </p:nvGrpSpPr>
        <p:grpSpPr>
          <a:xfrm rot="-10800000">
            <a:off x="11258434" y="-68960"/>
            <a:ext cx="933566" cy="7117460"/>
            <a:chOff x="0" y="0"/>
            <a:chExt cx="2489507" cy="1447800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F35A516-DA4B-4882-BA2C-D69B61264279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F3DE6C46-E264-44C0-87F4-4B23E6C5229A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F76B00CC-F728-49DC-8C2F-DA6120B1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26" y="540358"/>
            <a:ext cx="10515600" cy="590694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914D"/>
                </a:solidFill>
              </a:rPr>
              <a:t>Matching Needs and Resources </a:t>
            </a:r>
            <a:endParaRPr lang="en-US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3FC2DA-7A69-4AAC-8384-508882F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DFB55-3B5D-4506-BBD8-A7A7A2430F10}" type="slidenum">
              <a:rPr lang="en-US" smtClean="0"/>
              <a:t>30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4300" y="1237345"/>
            <a:ext cx="1056322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WA State new website:  </a:t>
            </a:r>
            <a:r>
              <a:rPr lang="en-US" sz="3600" dirty="0" smtClean="0">
                <a:hlinkClick r:id="rId3"/>
              </a:rPr>
              <a:t>www.coronavirus.wa.gov</a:t>
            </a: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  <a:p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Exploring donation/resource exchange platform</a:t>
            </a:r>
            <a:br>
              <a:rPr lang="en-US" sz="3600" dirty="0" smtClean="0"/>
            </a:br>
            <a:r>
              <a:rPr lang="en-US" sz="3200" dirty="0" smtClean="0"/>
              <a:t>(King County Emergency Management)</a:t>
            </a:r>
          </a:p>
          <a:p>
            <a:endParaRPr lang="en-US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Thoughts and reactions?  How to center on equity? How to make connections more rapidly?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073" y="1920613"/>
            <a:ext cx="9787080" cy="137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5EE8E-7A55-4764-82DB-2A7D9A2AB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C03DD5C2-FC1E-4FB5-BAAF-6EE613B6FA51}"/>
              </a:ext>
            </a:extLst>
          </p:cNvPr>
          <p:cNvGrpSpPr/>
          <p:nvPr/>
        </p:nvGrpSpPr>
        <p:grpSpPr>
          <a:xfrm rot="-10800000">
            <a:off x="11258434" y="-68960"/>
            <a:ext cx="933566" cy="7117460"/>
            <a:chOff x="0" y="0"/>
            <a:chExt cx="2489507" cy="14478000"/>
          </a:xfrm>
        </p:grpSpPr>
        <p:sp>
          <p:nvSpPr>
            <p:cNvPr id="6" name="AutoShape 3">
              <a:extLst>
                <a:ext uri="{FF2B5EF4-FFF2-40B4-BE49-F238E27FC236}">
                  <a16:creationId xmlns:a16="http://schemas.microsoft.com/office/drawing/2014/main" id="{81B82C93-4E2C-4EF1-A64C-E066A5B2DF1B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7" name="AutoShape 4">
              <a:extLst>
                <a:ext uri="{FF2B5EF4-FFF2-40B4-BE49-F238E27FC236}">
                  <a16:creationId xmlns:a16="http://schemas.microsoft.com/office/drawing/2014/main" id="{A6CCD4DD-EB11-48FB-8A28-7D48B0EDB773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5FD8D24-4386-4E50-B49E-DA537D6D86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81" t="14334" r="26407" b="12500"/>
          <a:stretch/>
        </p:blipFill>
        <p:spPr>
          <a:xfrm>
            <a:off x="2205989" y="289752"/>
            <a:ext cx="7498081" cy="666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604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209DA-DC0A-42D4-8523-9C5AE4FBC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899" y="1286933"/>
            <a:ext cx="10290464" cy="46529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b="1" dirty="0"/>
              <a:t>Information is changing frequently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Check and subscribe to Public Health's website </a:t>
            </a:r>
            <a:r>
              <a:rPr lang="en-US" u="sng" dirty="0">
                <a:hlinkClick r:id="rId3"/>
              </a:rPr>
              <a:t>www.kingcounty.gov/COVID</a:t>
            </a:r>
            <a:endParaRPr lang="en-US" u="sng" dirty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Common questions by audience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Downloadable fact sheets in multiple languages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Call center information (King County &amp; WA State Dept of Health)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When and how to seek medical evaluation and advice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Subscribe to the blog </a:t>
            </a:r>
            <a:r>
              <a:rPr lang="en-US" u="sng" dirty="0">
                <a:hlinkClick r:id="rId4"/>
              </a:rPr>
              <a:t>www.publichealthinsider.com</a:t>
            </a:r>
            <a:endParaRPr lang="en-US" dirty="0"/>
          </a:p>
          <a:p>
            <a:pPr lvl="1"/>
            <a:r>
              <a:rPr lang="en-US" dirty="0"/>
              <a:t>Provides further context, rationale, and guidance </a:t>
            </a:r>
          </a:p>
          <a:p>
            <a:endParaRPr lang="en-US" dirty="0"/>
          </a:p>
          <a:p>
            <a:r>
              <a:rPr lang="en-US" sz="2400" dirty="0"/>
              <a:t>Translated Public Health and state helpline info:  welcoming.seattle.gov/covid-19/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FEC10CD1-BFF5-4720-8237-CA79E2C561F7}"/>
              </a:ext>
            </a:extLst>
          </p:cNvPr>
          <p:cNvGrpSpPr/>
          <p:nvPr/>
        </p:nvGrpSpPr>
        <p:grpSpPr>
          <a:xfrm rot="-10800000">
            <a:off x="11258434" y="-68960"/>
            <a:ext cx="933566" cy="7117460"/>
            <a:chOff x="0" y="0"/>
            <a:chExt cx="2489507" cy="1447800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CF35A516-DA4B-4882-BA2C-D69B61264279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F3DE6C46-E264-44C0-87F4-4B23E6C5229A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F76B00CC-F728-49DC-8C2F-DA6120B1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763" y="420688"/>
            <a:ext cx="10515600" cy="866245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914D"/>
                </a:solidFill>
              </a:rPr>
              <a:t>How to stay informed</a:t>
            </a:r>
            <a:endParaRPr lang="en-US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3FC2DA-7A69-4AAC-8384-508882F2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7DFB55-3B5D-4506-BBD8-A7A7A2430F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679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41645-CA4B-41A6-9829-B923EC066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950" y="306672"/>
            <a:ext cx="3086100" cy="1325563"/>
          </a:xfrm>
        </p:spPr>
        <p:txBody>
          <a:bodyPr/>
          <a:lstStyle/>
          <a:p>
            <a:r>
              <a:rPr lang="en-US" b="1" dirty="0">
                <a:solidFill>
                  <a:srgbClr val="FF914D"/>
                </a:solidFill>
              </a:rPr>
              <a:t>QUESTIONS?</a:t>
            </a:r>
            <a:endParaRPr lang="en-US" dirty="0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24879EDC-D4A0-4E88-9411-EC5EEDC4243F}"/>
              </a:ext>
            </a:extLst>
          </p:cNvPr>
          <p:cNvGrpSpPr/>
          <p:nvPr/>
        </p:nvGrpSpPr>
        <p:grpSpPr>
          <a:xfrm>
            <a:off x="-74229" y="-152401"/>
            <a:ext cx="933565" cy="7134225"/>
            <a:chOff x="0" y="0"/>
            <a:chExt cx="2489507" cy="14478000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77EFAFB9-D39C-4D7B-80A5-B42934386FB9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218374E6-48AC-4FF2-AF60-F972063F309B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grpSp>
        <p:nvGrpSpPr>
          <p:cNvPr id="7" name="Group 2">
            <a:extLst>
              <a:ext uri="{FF2B5EF4-FFF2-40B4-BE49-F238E27FC236}">
                <a16:creationId xmlns:a16="http://schemas.microsoft.com/office/drawing/2014/main" id="{F0A07055-D7D4-481D-BF2A-E2B175252A97}"/>
              </a:ext>
            </a:extLst>
          </p:cNvPr>
          <p:cNvGrpSpPr/>
          <p:nvPr/>
        </p:nvGrpSpPr>
        <p:grpSpPr>
          <a:xfrm rot="-10800000">
            <a:off x="11258434" y="-68960"/>
            <a:ext cx="933566" cy="7117460"/>
            <a:chOff x="0" y="0"/>
            <a:chExt cx="2489507" cy="14478000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FFB9A54E-C652-46BF-8A18-384E802E6C2F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F1A6D8FE-FDBB-40E0-A9FD-D32D03130156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34AFA-CEAD-4082-B49C-A4A1EF658D60}"/>
              </a:ext>
            </a:extLst>
          </p:cNvPr>
          <p:cNvSpPr txBox="1">
            <a:spLocks/>
          </p:cNvSpPr>
          <p:nvPr/>
        </p:nvSpPr>
        <p:spPr>
          <a:xfrm>
            <a:off x="2381250" y="6065012"/>
            <a:ext cx="7429500" cy="603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/>
              <a:t>For more information visit: </a:t>
            </a:r>
            <a:r>
              <a:rPr lang="en-US" sz="2400" b="1" dirty="0"/>
              <a:t>kingcounty.gov/</a:t>
            </a:r>
            <a:r>
              <a:rPr lang="en-US" sz="2400" b="1" dirty="0" err="1"/>
              <a:t>covid</a:t>
            </a:r>
            <a:endParaRPr lang="en-US" sz="2400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E850531-8C02-48C6-8708-85079198E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Public Health – Seattle &amp; King County</a:t>
            </a:r>
          </a:p>
          <a:p>
            <a:r>
              <a:rPr lang="en-US" dirty="0"/>
              <a:t>Matias Valenzuela - Matias.Valenzuela@kingcounty.gov</a:t>
            </a:r>
          </a:p>
          <a:p>
            <a:r>
              <a:rPr lang="en-US" dirty="0"/>
              <a:t>Candace Jackson – Candace.Jackson@kingcounty.gov</a:t>
            </a:r>
          </a:p>
          <a:p>
            <a:r>
              <a:rPr lang="en-US" dirty="0"/>
              <a:t>Kirsten Wysen </a:t>
            </a:r>
            <a:r>
              <a:rPr lang="en-US"/>
              <a:t>– </a:t>
            </a:r>
            <a:r>
              <a:rPr lang="en-US" smtClean="0">
                <a:hlinkClick r:id="rId3"/>
              </a:rPr>
              <a:t>Kirsten.Wysen@kingcounty.gov</a:t>
            </a:r>
            <a:endParaRPr lang="en-US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For Coronavirus Presentations</a:t>
            </a:r>
            <a:endParaRPr lang="en-US" b="1" dirty="0"/>
          </a:p>
          <a:p>
            <a:r>
              <a:rPr lang="en-US" dirty="0" smtClean="0"/>
              <a:t>If you have a group that would like this presentation, please have them contact: </a:t>
            </a:r>
            <a:r>
              <a:rPr lang="en-US" dirty="0" smtClean="0">
                <a:hlinkClick r:id="rId4"/>
              </a:rPr>
              <a:t>Debra.Baker@Kingcounty.gov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7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DB531-3D43-444A-B8E8-F41515E57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914D"/>
                </a:solidFill>
              </a:rPr>
              <a:t>What Can </a:t>
            </a:r>
            <a:r>
              <a:rPr lang="en-US" b="1" dirty="0">
                <a:solidFill>
                  <a:srgbClr val="FF914D"/>
                </a:solidFill>
              </a:rPr>
              <a:t>W</a:t>
            </a:r>
            <a:r>
              <a:rPr lang="en-US" b="1" dirty="0" smtClean="0">
                <a:solidFill>
                  <a:srgbClr val="FF914D"/>
                </a:solidFill>
              </a:rPr>
              <a:t>e </a:t>
            </a:r>
            <a:r>
              <a:rPr lang="en-US" b="1" dirty="0">
                <a:solidFill>
                  <a:srgbClr val="FF914D"/>
                </a:solidFill>
              </a:rPr>
              <a:t>D</a:t>
            </a:r>
            <a:r>
              <a:rPr lang="en-US" b="1" dirty="0" smtClean="0">
                <a:solidFill>
                  <a:srgbClr val="FF914D"/>
                </a:solidFill>
              </a:rPr>
              <a:t>o?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3B154-1E6C-4D36-952D-4499A9807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7004"/>
            <a:ext cx="9883487" cy="52339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b="1" dirty="0" smtClean="0"/>
              <a:t>Our goal is to slow the spread of this virus!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dirty="0" smtClean="0">
                <a:ea typeface="+mn-lt"/>
                <a:cs typeface="+mn-lt"/>
              </a:rPr>
              <a:t>There is no vaccine for this virus yet.  Experts are working on it.</a:t>
            </a:r>
          </a:p>
          <a:p>
            <a:r>
              <a:rPr lang="en-US" dirty="0" smtClean="0"/>
              <a:t>The goals of these actions are to:</a:t>
            </a:r>
          </a:p>
          <a:p>
            <a:pPr lvl="0"/>
            <a:r>
              <a:rPr lang="en-US" dirty="0" smtClean="0"/>
              <a:t>Reduce the number of people infected and the number of deaths caused by COVID-19</a:t>
            </a:r>
          </a:p>
          <a:p>
            <a:pPr lvl="0"/>
            <a:r>
              <a:rPr lang="en-US" dirty="0" smtClean="0"/>
              <a:t>Minimize </a:t>
            </a:r>
            <a:r>
              <a:rPr lang="en-US" dirty="0"/>
              <a:t>the social and economic impacts of COVID-19 on communities</a:t>
            </a:r>
          </a:p>
          <a:p>
            <a:pPr lvl="0"/>
            <a:r>
              <a:rPr lang="en-US" dirty="0"/>
              <a:t>Protect </a:t>
            </a:r>
            <a:r>
              <a:rPr lang="en-US" dirty="0" smtClean="0"/>
              <a:t>individuals at risk for severe illness, including older adults and people with underlying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77913C9-AECF-452A-B7C3-81386EEBB465}"/>
              </a:ext>
            </a:extLst>
          </p:cNvPr>
          <p:cNvGrpSpPr/>
          <p:nvPr/>
        </p:nvGrpSpPr>
        <p:grpSpPr>
          <a:xfrm rot="-10800000">
            <a:off x="11258434" y="-68960"/>
            <a:ext cx="933566" cy="7117460"/>
            <a:chOff x="0" y="0"/>
            <a:chExt cx="2489507" cy="1447800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D7EB47C0-5A65-4F3D-AF16-417FB12073EF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C068485E-4A52-48E4-9628-88817AA1B26E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pic>
        <p:nvPicPr>
          <p:cNvPr id="7" name="Graphic 3" descr="Group of people">
            <a:extLst>
              <a:ext uri="{FF2B5EF4-FFF2-40B4-BE49-F238E27FC236}">
                <a16:creationId xmlns:a16="http://schemas.microsoft.com/office/drawing/2014/main" id="{E62A7CD8-A512-431D-A61A-77A551A98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38839" y="1435885"/>
            <a:ext cx="1367481" cy="13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DB531-3D43-444A-B8E8-F41515E5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59" y="11032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914D"/>
                </a:solidFill>
              </a:rPr>
              <a:t>Public Health Orders - Gatherings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3B154-1E6C-4D36-952D-4499A9807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2" y="1337004"/>
            <a:ext cx="10420118" cy="5434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en-US" b="1" dirty="0"/>
              <a:t>Under the Health Officer’s order in King County: </a:t>
            </a:r>
          </a:p>
          <a:p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/>
              <a:t>Events with more than 50 attendees are prohibited. </a:t>
            </a:r>
          </a:p>
          <a:p>
            <a:r>
              <a:rPr lang="en-US" dirty="0"/>
              <a:t>Public events with fewer than 50 attendees are prohibited, </a:t>
            </a:r>
            <a:r>
              <a:rPr lang="en-US" i="1" dirty="0"/>
              <a:t>unless event organizers can take these steps</a:t>
            </a:r>
            <a:r>
              <a:rPr lang="en-US" dirty="0"/>
              <a:t>:</a:t>
            </a:r>
          </a:p>
          <a:p>
            <a:pPr lvl="1"/>
            <a:r>
              <a:rPr lang="en-US" sz="2000" dirty="0"/>
              <a:t>Older and vulnerable individuals have been encouraged not to attend</a:t>
            </a:r>
          </a:p>
          <a:p>
            <a:pPr lvl="1"/>
            <a:r>
              <a:rPr lang="en-US" sz="2000" dirty="0"/>
              <a:t>Recommendations for social distancing and limiting close contact (6ft for 10 min) are met</a:t>
            </a:r>
          </a:p>
          <a:p>
            <a:pPr lvl="1"/>
            <a:r>
              <a:rPr lang="en-US" sz="2000" dirty="0"/>
              <a:t>Employees or volunteers leading an event are screened for symptoms each day</a:t>
            </a:r>
          </a:p>
          <a:p>
            <a:pPr lvl="1"/>
            <a:r>
              <a:rPr lang="en-US" sz="2000" dirty="0"/>
              <a:t>Proper hand washing, sanitation, and cleaning is readily available </a:t>
            </a:r>
          </a:p>
          <a:p>
            <a:pPr lvl="1"/>
            <a:r>
              <a:rPr lang="en-US" sz="2000" dirty="0"/>
              <a:t>Environmental cleaning guidelines are followed (e.g., clean and disinfect high touch surfaces daily or more </a:t>
            </a:r>
            <a:r>
              <a:rPr lang="en-US" sz="2000" dirty="0" smtClean="0"/>
              <a:t>frequently)</a:t>
            </a:r>
          </a:p>
          <a:p>
            <a:pPr lvl="1"/>
            <a:r>
              <a:rPr lang="en-US" sz="2000" dirty="0" smtClean="0"/>
              <a:t>All </a:t>
            </a:r>
            <a:r>
              <a:rPr lang="en-US" sz="2000" dirty="0"/>
              <a:t>public </a:t>
            </a:r>
            <a:r>
              <a:rPr lang="en-US" sz="2000" dirty="0" smtClean="0"/>
              <a:t>and private</a:t>
            </a:r>
            <a:r>
              <a:rPr lang="en-US" sz="2000" dirty="0"/>
              <a:t> </a:t>
            </a:r>
            <a:r>
              <a:rPr lang="en-US" sz="2000" b="1" dirty="0"/>
              <a:t>schools</a:t>
            </a:r>
            <a:r>
              <a:rPr lang="en-US" sz="2000" dirty="0"/>
              <a:t> </a:t>
            </a:r>
            <a:r>
              <a:rPr lang="en-US" sz="2000" dirty="0" smtClean="0"/>
              <a:t>are</a:t>
            </a:r>
            <a:r>
              <a:rPr lang="en-US" sz="2000" dirty="0"/>
              <a:t> </a:t>
            </a:r>
            <a:r>
              <a:rPr lang="en-US" sz="2000" b="1" dirty="0"/>
              <a:t>closed</a:t>
            </a:r>
            <a:r>
              <a:rPr lang="en-US" sz="2000" dirty="0"/>
              <a:t> from </a:t>
            </a:r>
            <a:r>
              <a:rPr lang="en-US" sz="2000" dirty="0" smtClean="0"/>
              <a:t>March </a:t>
            </a:r>
            <a:r>
              <a:rPr lang="en-US" sz="2000" dirty="0"/>
              <a:t>17 through April 24 to help slow the spread of </a:t>
            </a:r>
            <a:r>
              <a:rPr lang="en-US" sz="2000" dirty="0" smtClean="0"/>
              <a:t>coronavirus</a:t>
            </a:r>
          </a:p>
          <a:p>
            <a:pPr lvl="1"/>
            <a:endParaRPr lang="en-US" sz="2000" dirty="0" smtClean="0"/>
          </a:p>
          <a:p>
            <a:pPr marL="0" lvl="0" indent="0" fontAlgn="base">
              <a:buNone/>
            </a:pPr>
            <a:endParaRPr lang="en-US" dirty="0" smtClean="0"/>
          </a:p>
          <a:p>
            <a:pPr lvl="0" fontAlgn="base"/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77913C9-AECF-452A-B7C3-81386EEBB465}"/>
              </a:ext>
            </a:extLst>
          </p:cNvPr>
          <p:cNvGrpSpPr/>
          <p:nvPr/>
        </p:nvGrpSpPr>
        <p:grpSpPr>
          <a:xfrm rot="-10800000">
            <a:off x="11258434" y="-68960"/>
            <a:ext cx="933566" cy="7117460"/>
            <a:chOff x="0" y="0"/>
            <a:chExt cx="2489507" cy="1447800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D7EB47C0-5A65-4F3D-AF16-417FB12073EF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C068485E-4A52-48E4-9628-88817AA1B26E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pic>
        <p:nvPicPr>
          <p:cNvPr id="7" name="Graphic 3" descr="Group of people">
            <a:extLst>
              <a:ext uri="{FF2B5EF4-FFF2-40B4-BE49-F238E27FC236}">
                <a16:creationId xmlns:a16="http://schemas.microsoft.com/office/drawing/2014/main" id="{E62A7CD8-A512-431D-A61A-77A551A98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38839" y="1435885"/>
            <a:ext cx="1367481" cy="13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49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DB531-3D43-444A-B8E8-F41515E5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59" y="11032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914D"/>
                </a:solidFill>
              </a:rPr>
              <a:t>Public Health Orders - Gatherings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3B154-1E6C-4D36-952D-4499A9807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2" y="1337004"/>
            <a:ext cx="10420118" cy="5434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All bars, dance clubs, fitness and health clubs, movie theatres, night clubs, and other social and recreational establishments are </a:t>
            </a:r>
            <a:r>
              <a:rPr lang="en-US" b="1" dirty="0"/>
              <a:t>closed.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All restaurants and food service establishments are </a:t>
            </a:r>
            <a:r>
              <a:rPr lang="en-US" b="1" dirty="0"/>
              <a:t>drive-through, take-out and delivery services only.</a:t>
            </a:r>
          </a:p>
          <a:p>
            <a:pPr marL="0" lvl="0" indent="0">
              <a:buNone/>
            </a:pPr>
            <a:endParaRPr lang="en-US" b="1" dirty="0"/>
          </a:p>
          <a:p>
            <a:pPr lvl="0"/>
            <a:r>
              <a:rPr lang="en-US" dirty="0"/>
              <a:t>Retail businesses and service operators such as grocery stores, drug stores, and other essential services remain open for now.</a:t>
            </a:r>
            <a:endParaRPr lang="en-US" sz="2000" dirty="0"/>
          </a:p>
          <a:p>
            <a:pPr lvl="1"/>
            <a:endParaRPr lang="en-US" sz="2000" dirty="0" smtClean="0"/>
          </a:p>
          <a:p>
            <a:pPr marL="0" lvl="0" indent="0" fontAlgn="base">
              <a:buNone/>
            </a:pPr>
            <a:endParaRPr lang="en-US" dirty="0" smtClean="0"/>
          </a:p>
          <a:p>
            <a:pPr lvl="0" fontAlgn="base"/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77913C9-AECF-452A-B7C3-81386EEBB465}"/>
              </a:ext>
            </a:extLst>
          </p:cNvPr>
          <p:cNvGrpSpPr/>
          <p:nvPr/>
        </p:nvGrpSpPr>
        <p:grpSpPr>
          <a:xfrm rot="-10800000">
            <a:off x="11258434" y="-68960"/>
            <a:ext cx="933566" cy="7117460"/>
            <a:chOff x="0" y="0"/>
            <a:chExt cx="2489507" cy="1447800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D7EB47C0-5A65-4F3D-AF16-417FB12073EF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C068485E-4A52-48E4-9628-88817AA1B26E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9C7CDBE-72AD-4BDC-BE08-8E3A98458C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62" t="59925" r="21319" b="4816"/>
          <a:stretch/>
        </p:blipFill>
        <p:spPr>
          <a:xfrm>
            <a:off x="7842903" y="5170533"/>
            <a:ext cx="1533219" cy="1372974"/>
          </a:xfrm>
          <a:prstGeom prst="rect">
            <a:avLst/>
          </a:prstGeom>
        </p:spPr>
      </p:pic>
      <p:pic>
        <p:nvPicPr>
          <p:cNvPr id="9" name="Graphic 3" descr="Group of people">
            <a:extLst>
              <a:ext uri="{FF2B5EF4-FFF2-40B4-BE49-F238E27FC236}">
                <a16:creationId xmlns:a16="http://schemas.microsoft.com/office/drawing/2014/main" id="{A85369A3-CBC8-4F2B-8559-50BD13D29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63838" y="5313665"/>
            <a:ext cx="1367481" cy="13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1476A-0493-4480-93FB-ABAC37D47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914D"/>
                </a:solidFill>
              </a:rPr>
              <a:t>Public Health Orders - Gatherings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56944-17F5-4AA1-8C48-7818BA068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404"/>
            <a:ext cx="9566564" cy="485603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0"/>
            <a:r>
              <a:rPr lang="en-US" dirty="0"/>
              <a:t>All bars, dance clubs, fitness and health clubs, movie theatres, night clubs, and other social and recreational establishments are </a:t>
            </a:r>
            <a:r>
              <a:rPr lang="en-US" b="1" dirty="0"/>
              <a:t>closed.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All restaurants and food service establishments are </a:t>
            </a:r>
            <a:r>
              <a:rPr lang="en-US" b="1" dirty="0"/>
              <a:t>drive-through, take-out and delivery services only.</a:t>
            </a:r>
          </a:p>
          <a:p>
            <a:pPr marL="0" lvl="0" indent="0">
              <a:buNone/>
            </a:pPr>
            <a:endParaRPr lang="en-US" b="1" dirty="0"/>
          </a:p>
          <a:p>
            <a:pPr lvl="0"/>
            <a:r>
              <a:rPr lang="en-US" dirty="0"/>
              <a:t>All other retail, including banks, grocery stores, hardware stores, and pharmacies, should and may remain open provided they observe the COVID-19 prevention measures and adhere to the Seattle and King County Guidance for retail businesses and service operators.</a:t>
            </a:r>
            <a:endParaRPr lang="en-US" sz="2000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53D612B4-B5E2-42DC-9142-BCFF23C60051}"/>
              </a:ext>
            </a:extLst>
          </p:cNvPr>
          <p:cNvGrpSpPr/>
          <p:nvPr/>
        </p:nvGrpSpPr>
        <p:grpSpPr>
          <a:xfrm rot="-10800000">
            <a:off x="11258434" y="-68960"/>
            <a:ext cx="933566" cy="7117460"/>
            <a:chOff x="0" y="0"/>
            <a:chExt cx="2489507" cy="1447800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36BBE618-99F3-408C-840D-548E30ACCCF2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5FC2DA96-6AD3-4365-89F3-547BB825838C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</p:spTree>
    <p:extLst>
      <p:ext uri="{BB962C8B-B14F-4D97-AF65-F5344CB8AC3E}">
        <p14:creationId xmlns:p14="http://schemas.microsoft.com/office/powerpoint/2010/main" val="415275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DB531-3D43-444A-B8E8-F41515E5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61" y="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914D"/>
                </a:solidFill>
              </a:rPr>
              <a:t>W</a:t>
            </a:r>
            <a:r>
              <a:rPr lang="en-US" b="1" dirty="0" smtClean="0">
                <a:solidFill>
                  <a:srgbClr val="FF914D"/>
                </a:solidFill>
              </a:rPr>
              <a:t>ho </a:t>
            </a:r>
            <a:r>
              <a:rPr lang="en-US" b="1" dirty="0">
                <a:solidFill>
                  <a:srgbClr val="FF914D"/>
                </a:solidFill>
              </a:rPr>
              <a:t>is m</a:t>
            </a:r>
            <a:r>
              <a:rPr lang="en-US" b="1" dirty="0" smtClean="0">
                <a:solidFill>
                  <a:srgbClr val="FF914D"/>
                </a:solidFill>
              </a:rPr>
              <a:t>ost </a:t>
            </a:r>
            <a:r>
              <a:rPr lang="en-US" b="1" dirty="0">
                <a:solidFill>
                  <a:srgbClr val="FF914D"/>
                </a:solidFill>
              </a:rPr>
              <a:t>at risk of severe illness? 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3B154-1E6C-4D36-952D-4499A9807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2" y="937549"/>
            <a:ext cx="10223976" cy="5752617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sz="5100" b="1" dirty="0" smtClean="0">
                <a:cs typeface="Calibri" panose="020F0502020204030204"/>
              </a:rPr>
              <a:t>Let’s keep in mind most</a:t>
            </a:r>
            <a:r>
              <a:rPr lang="en-US" sz="5100" b="1" dirty="0" smtClean="0"/>
              <a:t> </a:t>
            </a:r>
            <a:r>
              <a:rPr lang="en-US" sz="5100" b="1" dirty="0"/>
              <a:t>people have mild illness</a:t>
            </a:r>
            <a:r>
              <a:rPr lang="en-US" sz="5100" b="1" dirty="0" smtClean="0"/>
              <a:t>.</a:t>
            </a:r>
          </a:p>
          <a:p>
            <a:pPr marL="0" indent="0">
              <a:buNone/>
            </a:pPr>
            <a:endParaRPr lang="en-US" sz="5100" b="1" dirty="0"/>
          </a:p>
          <a:p>
            <a:pPr marL="0" indent="0">
              <a:buNone/>
            </a:pPr>
            <a:r>
              <a:rPr lang="en-US" sz="5100" dirty="0" smtClean="0"/>
              <a:t>That said, </a:t>
            </a:r>
            <a:r>
              <a:rPr lang="en-US" sz="5100" dirty="0"/>
              <a:t>r</a:t>
            </a:r>
            <a:r>
              <a:rPr lang="en-US" sz="5100" dirty="0" smtClean="0"/>
              <a:t>isk factors </a:t>
            </a:r>
            <a:r>
              <a:rPr lang="en-US" sz="5100" dirty="0"/>
              <a:t>for </a:t>
            </a:r>
            <a:r>
              <a:rPr lang="en-US" sz="5100" u="sng" dirty="0"/>
              <a:t>severe illness </a:t>
            </a:r>
            <a:r>
              <a:rPr lang="en-US" sz="5100" dirty="0"/>
              <a:t>may include: </a:t>
            </a:r>
            <a:endParaRPr lang="en-US" sz="5100" dirty="0">
              <a:cs typeface="Calibri"/>
            </a:endParaRPr>
          </a:p>
          <a:p>
            <a:pPr lvl="1">
              <a:spcAft>
                <a:spcPts val="1200"/>
              </a:spcAft>
            </a:pPr>
            <a:r>
              <a:rPr lang="en-US" sz="5100" dirty="0"/>
              <a:t>Older age (60+) … this includes healthy people</a:t>
            </a:r>
            <a:endParaRPr lang="en-US" sz="5100" dirty="0">
              <a:cs typeface="Calibri"/>
            </a:endParaRPr>
          </a:p>
          <a:p>
            <a:pPr lvl="1">
              <a:spcAft>
                <a:spcPts val="1200"/>
              </a:spcAft>
            </a:pPr>
            <a:r>
              <a:rPr lang="en-US" sz="5100" dirty="0"/>
              <a:t>Underlying chronic medical conditions… managed or unmanaged</a:t>
            </a:r>
            <a:endParaRPr lang="en-US" sz="5100" dirty="0">
              <a:cs typeface="Calibri"/>
            </a:endParaRPr>
          </a:p>
          <a:p>
            <a:pPr lvl="1">
              <a:spcAft>
                <a:spcPts val="1200"/>
              </a:spcAft>
            </a:pPr>
            <a:r>
              <a:rPr lang="en-US" sz="5100" dirty="0">
                <a:cs typeface="Calibri"/>
              </a:rPr>
              <a:t>Weakened immune systems… cancer, organ transplants, skin conditions, immunosuppressive </a:t>
            </a:r>
            <a:r>
              <a:rPr lang="en-US" sz="5100" dirty="0" smtClean="0">
                <a:cs typeface="Calibri"/>
              </a:rPr>
              <a:t>therapy</a:t>
            </a:r>
            <a:endParaRPr lang="en-US" sz="5100" dirty="0">
              <a:cs typeface="Calibri"/>
            </a:endParaRPr>
          </a:p>
          <a:p>
            <a:pPr lvl="1">
              <a:spcAft>
                <a:spcPts val="1200"/>
              </a:spcAft>
            </a:pPr>
            <a:r>
              <a:rPr lang="en-US" sz="5100" dirty="0">
                <a:cs typeface="Calibri"/>
              </a:rPr>
              <a:t>Pregnancy</a:t>
            </a:r>
          </a:p>
          <a:p>
            <a:r>
              <a:rPr lang="en-US" sz="5100" dirty="0"/>
              <a:t>Children may have less severe illness, but can put others at risk</a:t>
            </a:r>
          </a:p>
          <a:p>
            <a:endParaRPr lang="en-US" sz="5100" dirty="0"/>
          </a:p>
          <a:p>
            <a:r>
              <a:rPr lang="en-US" sz="5100" dirty="0">
                <a:ea typeface="+mn-lt"/>
                <a:cs typeface="+mn-lt"/>
              </a:rPr>
              <a:t>People at higher risk of severe illness should </a:t>
            </a:r>
            <a:r>
              <a:rPr lang="en-US" sz="5100" dirty="0" smtClean="0">
                <a:ea typeface="+mn-lt"/>
                <a:cs typeface="+mn-lt"/>
              </a:rPr>
              <a:t>especially stay home</a:t>
            </a:r>
            <a:endParaRPr lang="en-US" sz="5100" dirty="0"/>
          </a:p>
          <a:p>
            <a:endParaRPr lang="en-US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77913C9-AECF-452A-B7C3-81386EEBB465}"/>
              </a:ext>
            </a:extLst>
          </p:cNvPr>
          <p:cNvGrpSpPr/>
          <p:nvPr/>
        </p:nvGrpSpPr>
        <p:grpSpPr>
          <a:xfrm rot="-10800000">
            <a:off x="11258434" y="-68960"/>
            <a:ext cx="933566" cy="7117460"/>
            <a:chOff x="0" y="0"/>
            <a:chExt cx="2489507" cy="14478000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D7EB47C0-5A65-4F3D-AF16-417FB12073EF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C068485E-4A52-48E4-9628-88817AA1B26E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  <p:pic>
        <p:nvPicPr>
          <p:cNvPr id="7" name="Graphic 3" descr="Group of people">
            <a:extLst>
              <a:ext uri="{FF2B5EF4-FFF2-40B4-BE49-F238E27FC236}">
                <a16:creationId xmlns:a16="http://schemas.microsoft.com/office/drawing/2014/main" id="{E62A7CD8-A512-431D-A61A-77A551A98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938839" y="1435885"/>
            <a:ext cx="1367481" cy="13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7C069-4D8D-4E52-B5A0-81DA4A68D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451" y="355600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914D"/>
                </a:solidFill>
              </a:rPr>
              <a:t>What are the symptoms?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E1C58-7AC6-4199-B337-E03D1F159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451" y="1816100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People who have been diagnosed with novel coronavirus have reported symptoms that may appear in </a:t>
            </a:r>
            <a:r>
              <a:rPr lang="en-US" b="1" dirty="0"/>
              <a:t>as few as 2 days or as long as 14 days after last exposure to the virus.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There is no vaccination yet. </a:t>
            </a:r>
            <a:endParaRPr lang="en-US" b="1" dirty="0"/>
          </a:p>
        </p:txBody>
      </p:sp>
      <p:pic>
        <p:nvPicPr>
          <p:cNvPr id="4" name="Picture 3" descr="cough_icon">
            <a:extLst>
              <a:ext uri="{FF2B5EF4-FFF2-40B4-BE49-F238E27FC236}">
                <a16:creationId xmlns:a16="http://schemas.microsoft.com/office/drawing/2014/main" id="{0ECDE466-286C-4272-BEE6-90E2DF387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0" t="16319" r="24924" b="15829"/>
          <a:stretch>
            <a:fillRect/>
          </a:stretch>
        </p:blipFill>
        <p:spPr bwMode="auto">
          <a:xfrm>
            <a:off x="5230400" y="2353644"/>
            <a:ext cx="1359746" cy="132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B7BBE1-16DE-4750-BEBE-25E891264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4" t="18648" r="20216" b="17952"/>
          <a:stretch>
            <a:fillRect/>
          </a:stretch>
        </p:blipFill>
        <p:spPr bwMode="auto">
          <a:xfrm>
            <a:off x="8043616" y="2350917"/>
            <a:ext cx="1237058" cy="133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F1B93FCC-BF2A-48C2-A083-696AE4086F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3549" y="2200993"/>
            <a:ext cx="2040148" cy="14819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A6E44F-10AF-4439-82A2-8A2864B4BBB1}"/>
              </a:ext>
            </a:extLst>
          </p:cNvPr>
          <p:cNvSpPr txBox="1"/>
          <p:nvPr/>
        </p:nvSpPr>
        <p:spPr>
          <a:xfrm>
            <a:off x="3238726" y="1815417"/>
            <a:ext cx="7097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Glacial Indifference" panose="020B0604020202020204" charset="0"/>
              </a:rPr>
              <a:t>Fever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AA2833-A1BB-4CA5-AA34-6EAEA00D2047}"/>
              </a:ext>
            </a:extLst>
          </p:cNvPr>
          <p:cNvSpPr txBox="1"/>
          <p:nvPr/>
        </p:nvSpPr>
        <p:spPr>
          <a:xfrm>
            <a:off x="5676316" y="1838319"/>
            <a:ext cx="839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Glacial Indifference" panose="020B0604020202020204" charset="0"/>
              </a:rPr>
              <a:t>Cough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CC0145-5CB2-4053-95ED-7B009AE93704}"/>
              </a:ext>
            </a:extLst>
          </p:cNvPr>
          <p:cNvSpPr txBox="1"/>
          <p:nvPr/>
        </p:nvSpPr>
        <p:spPr>
          <a:xfrm>
            <a:off x="7735863" y="1792515"/>
            <a:ext cx="19287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Glacial Indifference" panose="020B0604020202020204" charset="0"/>
              </a:rPr>
              <a:t>Difficulty breathing</a:t>
            </a:r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8D685EDC-0BE1-4A67-9D39-6D9D668A5417}"/>
              </a:ext>
            </a:extLst>
          </p:cNvPr>
          <p:cNvGrpSpPr/>
          <p:nvPr/>
        </p:nvGrpSpPr>
        <p:grpSpPr>
          <a:xfrm>
            <a:off x="-74229" y="-152401"/>
            <a:ext cx="933565" cy="7134225"/>
            <a:chOff x="0" y="0"/>
            <a:chExt cx="2489507" cy="14478000"/>
          </a:xfrm>
        </p:grpSpPr>
        <p:sp>
          <p:nvSpPr>
            <p:cNvPr id="11" name="AutoShape 6">
              <a:extLst>
                <a:ext uri="{FF2B5EF4-FFF2-40B4-BE49-F238E27FC236}">
                  <a16:creationId xmlns:a16="http://schemas.microsoft.com/office/drawing/2014/main" id="{679AA016-9D6D-47A7-A915-E161052BBC49}"/>
                </a:ext>
              </a:extLst>
            </p:cNvPr>
            <p:cNvSpPr/>
            <p:nvPr/>
          </p:nvSpPr>
          <p:spPr>
            <a:xfrm>
              <a:off x="0" y="0"/>
              <a:ext cx="1896533" cy="14308667"/>
            </a:xfrm>
            <a:prstGeom prst="rect">
              <a:avLst/>
            </a:prstGeom>
            <a:solidFill>
              <a:srgbClr val="5C8FA7"/>
            </a:solidFill>
          </p:spPr>
        </p:sp>
        <p:sp>
          <p:nvSpPr>
            <p:cNvPr id="12" name="AutoShape 7">
              <a:extLst>
                <a:ext uri="{FF2B5EF4-FFF2-40B4-BE49-F238E27FC236}">
                  <a16:creationId xmlns:a16="http://schemas.microsoft.com/office/drawing/2014/main" id="{C084918D-E6E9-4EB0-A421-69FC9C6CDDAC}"/>
                </a:ext>
              </a:extLst>
            </p:cNvPr>
            <p:cNvSpPr/>
            <p:nvPr/>
          </p:nvSpPr>
          <p:spPr>
            <a:xfrm>
              <a:off x="2235507" y="169333"/>
              <a:ext cx="254000" cy="14308667"/>
            </a:xfrm>
            <a:prstGeom prst="rect">
              <a:avLst/>
            </a:prstGeom>
            <a:solidFill>
              <a:srgbClr val="FFB566"/>
            </a:solidFill>
          </p:spPr>
        </p:sp>
      </p:grpSp>
    </p:spTree>
    <p:extLst>
      <p:ext uri="{BB962C8B-B14F-4D97-AF65-F5344CB8AC3E}">
        <p14:creationId xmlns:p14="http://schemas.microsoft.com/office/powerpoint/2010/main" val="3950812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E66279CCA7BC4DA947904711FDC320" ma:contentTypeVersion="10" ma:contentTypeDescription="Create a new document." ma:contentTypeScope="" ma:versionID="b7f00b8d49a0fd2aeac76b57444628dc">
  <xsd:schema xmlns:xsd="http://www.w3.org/2001/XMLSchema" xmlns:xs="http://www.w3.org/2001/XMLSchema" xmlns:p="http://schemas.microsoft.com/office/2006/metadata/properties" xmlns:ns3="deec4747-aea6-4b9f-a363-206edf94911a" xmlns:ns4="5679fdac-b684-4ac0-b479-ba13242fcbbe" targetNamespace="http://schemas.microsoft.com/office/2006/metadata/properties" ma:root="true" ma:fieldsID="081cea10b61ac72fd804d41cf23efbab" ns3:_="" ns4:_="">
    <xsd:import namespace="deec4747-aea6-4b9f-a363-206edf94911a"/>
    <xsd:import namespace="5679fdac-b684-4ac0-b479-ba13242fcbb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c4747-aea6-4b9f-a363-206edf9491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79fdac-b684-4ac0-b479-ba13242fcbb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D26581-AB7C-4623-A8CA-0A6B5B9BD8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ec4747-aea6-4b9f-a363-206edf94911a"/>
    <ds:schemaRef ds:uri="5679fdac-b684-4ac0-b479-ba13242fc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16F103-340B-4D9E-860C-F1AD6CD5E3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7C45C4-7249-4DE7-AD8A-5F4AC2D6561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679fdac-b684-4ac0-b479-ba13242fcbbe"/>
    <ds:schemaRef ds:uri="http://schemas.microsoft.com/office/2006/documentManagement/types"/>
    <ds:schemaRef ds:uri="deec4747-aea6-4b9f-a363-206edf94911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1963</Words>
  <Application>Microsoft Office PowerPoint</Application>
  <PresentationFormat>Widescreen</PresentationFormat>
  <Paragraphs>294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Glacial Indifference</vt:lpstr>
      <vt:lpstr>Glacial Indifference Bold</vt:lpstr>
      <vt:lpstr>Symbol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What Can We Do?</vt:lpstr>
      <vt:lpstr>Public Health Orders - Gatherings</vt:lpstr>
      <vt:lpstr>Public Health Orders - Gatherings</vt:lpstr>
      <vt:lpstr>Public Health Orders - Gatherings</vt:lpstr>
      <vt:lpstr>Who is most at risk of severe illness? </vt:lpstr>
      <vt:lpstr>What are the symptoms?</vt:lpstr>
      <vt:lpstr>How Does Novel Coronavirus Spread?</vt:lpstr>
      <vt:lpstr>What are Epidemic and Pandemic? </vt:lpstr>
      <vt:lpstr>Slowing the Spread of Coronavirus</vt:lpstr>
      <vt:lpstr>Steps to Reduce Risk of Spread  - Have a healthy hygiene practice-</vt:lpstr>
      <vt:lpstr>Reduce Risk of Spread              Cleaning and Disinfecting Surfaces</vt:lpstr>
      <vt:lpstr>What are Isolation and Quarantine? </vt:lpstr>
      <vt:lpstr>What can you do as an individual? </vt:lpstr>
      <vt:lpstr>Please donate blood</vt:lpstr>
      <vt:lpstr>Things That Keep Us Healthy</vt:lpstr>
      <vt:lpstr>Who Should Seek A Medical Evaluation?</vt:lpstr>
      <vt:lpstr>Call Centers </vt:lpstr>
      <vt:lpstr>Employees to Stay Home When Sick</vt:lpstr>
      <vt:lpstr>What can you do if you see stigma or bias?</vt:lpstr>
      <vt:lpstr>What is Public Health doing? </vt:lpstr>
      <vt:lpstr>Public Health Response Structure – Community Mitigation Branch         (reducing spread)</vt:lpstr>
      <vt:lpstr>Communications – what Public Health is working on</vt:lpstr>
      <vt:lpstr>Updated Guidance – Public Health-Seattle &amp; King County</vt:lpstr>
      <vt:lpstr>Washington State Dept. of Health (DOH) Guidance</vt:lpstr>
      <vt:lpstr>CDC Communication Resources</vt:lpstr>
      <vt:lpstr>Matching Needs and Resources </vt:lpstr>
      <vt:lpstr>Matching Needs and Resources </vt:lpstr>
      <vt:lpstr>PowerPoint Presentation</vt:lpstr>
      <vt:lpstr>How to stay informed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Jackson, Candace</dc:creator>
  <cp:lastModifiedBy>Harris, Shannon</cp:lastModifiedBy>
  <cp:revision>57</cp:revision>
  <dcterms:created xsi:type="dcterms:W3CDTF">2020-03-09T19:18:50Z</dcterms:created>
  <dcterms:modified xsi:type="dcterms:W3CDTF">2020-03-20T00:18:21Z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0x01010060E66279CCA7BC4DA947904711FDC320</vt:lpwstr>
  </property>
</Properties>
</file>